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13"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Gill Sans MT" panose="020B0502020104020203" pitchFamily="34" charset="0"/>
      <p:regular r:id="rId14"/>
      <p:bold r:id="rId15"/>
      <p:italic r:id="rId16"/>
      <p:boldItalic r:id="rId17"/>
    </p:embeddedFont>
    <p:embeddedFont>
      <p:font typeface="Red Hat Text" panose="020B0604020202020204" charset="0"/>
      <p:regular r:id="rId18"/>
    </p:embeddedFont>
    <p:embeddedFont>
      <p:font typeface="Roboto" panose="02000000000000000000" pitchFamily="2" charset="0"/>
      <p:regular r:id="rId1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6" d="100"/>
          <a:sy n="66" d="100"/>
        </p:scale>
        <p:origin x="792" y="57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34970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901335" y="962758"/>
            <a:ext cx="10364488" cy="3049717"/>
          </a:xfrm>
        </p:spPr>
        <p:txBody>
          <a:bodyPr bIns="0" anchor="b">
            <a:normAutofit/>
          </a:bodyPr>
          <a:lstStyle>
            <a:lvl1pPr algn="l">
              <a:defRPr sz="7920"/>
            </a:lvl1pPr>
          </a:lstStyle>
          <a:p>
            <a:r>
              <a:rPr lang="en-US"/>
              <a:t>Click to edit Master title style</a:t>
            </a:r>
            <a:endParaRPr lang="en-US" dirty="0"/>
          </a:p>
        </p:txBody>
      </p:sp>
      <p:sp>
        <p:nvSpPr>
          <p:cNvPr id="3" name="Subtitle 2"/>
          <p:cNvSpPr>
            <a:spLocks noGrp="1"/>
          </p:cNvSpPr>
          <p:nvPr>
            <p:ph type="subTitle" idx="1"/>
          </p:nvPr>
        </p:nvSpPr>
        <p:spPr>
          <a:xfrm>
            <a:off x="2901336" y="4237446"/>
            <a:ext cx="10364486" cy="1173145"/>
          </a:xfrm>
        </p:spPr>
        <p:txBody>
          <a:bodyPr tIns="91440" bIns="91440">
            <a:normAutofit/>
          </a:bodyPr>
          <a:lstStyle>
            <a:lvl1pPr marL="0" indent="0" algn="l">
              <a:buNone/>
              <a:defRPr sz="2160" b="0" cap="all" baseline="0">
                <a:solidFill>
                  <a:schemeClr val="tx1"/>
                </a:solidFill>
              </a:defRPr>
            </a:lvl1pPr>
            <a:lvl2pPr marL="548640" indent="0" algn="ctr">
              <a:buNone/>
              <a:defRPr sz="216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9/24/2024</a:t>
            </a:fld>
            <a:endParaRPr lang="en-US" dirty="0"/>
          </a:p>
        </p:txBody>
      </p:sp>
      <p:sp>
        <p:nvSpPr>
          <p:cNvPr id="5" name="Footer Placeholder 4"/>
          <p:cNvSpPr>
            <a:spLocks noGrp="1"/>
          </p:cNvSpPr>
          <p:nvPr>
            <p:ph type="ftr" sz="quarter" idx="11"/>
          </p:nvPr>
        </p:nvSpPr>
        <p:spPr>
          <a:xfrm>
            <a:off x="2899801" y="395169"/>
            <a:ext cx="5968698" cy="371041"/>
          </a:xfrm>
        </p:spPr>
        <p:txBody>
          <a:bodyPr/>
          <a:lstStyle/>
          <a:p>
            <a:endParaRPr lang="en-US" dirty="0"/>
          </a:p>
        </p:txBody>
      </p:sp>
      <p:sp>
        <p:nvSpPr>
          <p:cNvPr id="6" name="Slide Number Placeholder 5"/>
          <p:cNvSpPr>
            <a:spLocks noGrp="1"/>
          </p:cNvSpPr>
          <p:nvPr>
            <p:ph type="sldNum" sz="quarter" idx="12"/>
          </p:nvPr>
        </p:nvSpPr>
        <p:spPr>
          <a:xfrm>
            <a:off x="1725197" y="958767"/>
            <a:ext cx="973223" cy="604294"/>
          </a:xfrm>
        </p:spPr>
        <p:txBody>
          <a:bodyPr/>
          <a:lstStyle/>
          <a:p>
            <a:fld id="{D57F1E4F-1CFF-5643-939E-02111984F565}" type="slidenum">
              <a:rPr lang="en-US" smtClean="0"/>
              <a:t>‹#›</a:t>
            </a:fld>
            <a:endParaRPr lang="en-US" dirty="0"/>
          </a:p>
        </p:txBody>
      </p:sp>
      <p:cxnSp>
        <p:nvCxnSpPr>
          <p:cNvPr id="15" name="Straight Connector 14"/>
          <p:cNvCxnSpPr/>
          <p:nvPr/>
        </p:nvCxnSpPr>
        <p:spPr>
          <a:xfrm>
            <a:off x="2901336" y="4234250"/>
            <a:ext cx="1036448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9793887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cxnSp>
        <p:nvCxnSpPr>
          <p:cNvPr id="26" name="Straight Connector 25"/>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9460985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326933" y="958768"/>
            <a:ext cx="1938890" cy="559186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733606" y="958768"/>
            <a:ext cx="9394596" cy="559186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cxnSp>
        <p:nvCxnSpPr>
          <p:cNvPr id="15" name="Straight Connector 14"/>
          <p:cNvCxnSpPr/>
          <p:nvPr/>
        </p:nvCxnSpPr>
        <p:spPr>
          <a:xfrm>
            <a:off x="11326933" y="958768"/>
            <a:ext cx="0" cy="559186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4226126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42000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7026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66177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45866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33007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16192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44830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7762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cxnSp>
        <p:nvCxnSpPr>
          <p:cNvPr id="33" name="Straight Connector 32"/>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34798377"/>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17640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52442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1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71652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45087" y="2107356"/>
            <a:ext cx="10371785" cy="2265540"/>
          </a:xfrm>
        </p:spPr>
        <p:txBody>
          <a:bodyPr anchor="b">
            <a:normAutofit/>
          </a:bodyPr>
          <a:lstStyle>
            <a:lvl1pPr algn="l">
              <a:defRPr sz="4320"/>
            </a:lvl1pPr>
          </a:lstStyle>
          <a:p>
            <a:r>
              <a:rPr lang="en-US"/>
              <a:t>Click to edit Master title style</a:t>
            </a:r>
            <a:endParaRPr lang="en-US" dirty="0"/>
          </a:p>
        </p:txBody>
      </p:sp>
      <p:sp>
        <p:nvSpPr>
          <p:cNvPr id="3" name="Text Placeholder 2"/>
          <p:cNvSpPr>
            <a:spLocks noGrp="1"/>
          </p:cNvSpPr>
          <p:nvPr>
            <p:ph type="body" idx="1"/>
          </p:nvPr>
        </p:nvSpPr>
        <p:spPr>
          <a:xfrm>
            <a:off x="1745087" y="4567435"/>
            <a:ext cx="10356535" cy="1215515"/>
          </a:xfrm>
        </p:spPr>
        <p:txBody>
          <a:bodyPr tIns="91440">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9/24/2024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cxnSp>
        <p:nvCxnSpPr>
          <p:cNvPr id="15" name="Straight Connector 14"/>
          <p:cNvCxnSpPr/>
          <p:nvPr/>
        </p:nvCxnSpPr>
        <p:spPr>
          <a:xfrm>
            <a:off x="1745087" y="4565982"/>
            <a:ext cx="103565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035919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39061" y="965867"/>
            <a:ext cx="11526762" cy="127116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36797" y="2413054"/>
            <a:ext cx="5574182" cy="41383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96525" y="2420812"/>
            <a:ext cx="5574182" cy="41298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9/24/2024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cxnSp>
        <p:nvCxnSpPr>
          <p:cNvPr id="35" name="Straight Connector 34"/>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838159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736630" y="964996"/>
            <a:ext cx="11529193" cy="126758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36629" y="2423459"/>
            <a:ext cx="5574182" cy="962332"/>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736629" y="3389124"/>
            <a:ext cx="5574182" cy="31733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94835" y="2427604"/>
            <a:ext cx="5574182" cy="962684"/>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694835" y="3385790"/>
            <a:ext cx="5574182" cy="31648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9/24/2024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cxnSp>
        <p:nvCxnSpPr>
          <p:cNvPr id="29" name="Straight Connector 28"/>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700415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cxnSp>
        <p:nvCxnSpPr>
          <p:cNvPr id="25" name="Straight Connector 24"/>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6141826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11143392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3606" y="958768"/>
            <a:ext cx="3927719" cy="2696540"/>
          </a:xfrm>
        </p:spPr>
        <p:txBody>
          <a:bodyPr anchor="b">
            <a:normAutofit/>
          </a:bodyPr>
          <a:lstStyle>
            <a:lvl1pPr algn="l">
              <a:defRPr sz="2880"/>
            </a:lvl1pPr>
          </a:lstStyle>
          <a:p>
            <a:r>
              <a:rPr lang="en-US"/>
              <a:t>Click to edit Master title style</a:t>
            </a:r>
            <a:endParaRPr lang="en-US" dirty="0"/>
          </a:p>
        </p:txBody>
      </p:sp>
      <p:sp>
        <p:nvSpPr>
          <p:cNvPr id="3" name="Content Placeholder 2"/>
          <p:cNvSpPr>
            <a:spLocks noGrp="1"/>
          </p:cNvSpPr>
          <p:nvPr>
            <p:ph idx="1"/>
          </p:nvPr>
        </p:nvSpPr>
        <p:spPr>
          <a:xfrm>
            <a:off x="6052457" y="958769"/>
            <a:ext cx="7214964" cy="559059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33606" y="3846590"/>
            <a:ext cx="3930016" cy="2697817"/>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cxnSp>
        <p:nvCxnSpPr>
          <p:cNvPr id="17" name="Straight Connector 16"/>
          <p:cNvCxnSpPr/>
          <p:nvPr/>
        </p:nvCxnSpPr>
        <p:spPr>
          <a:xfrm>
            <a:off x="1737936" y="3846589"/>
            <a:ext cx="392338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127536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8972865" y="578605"/>
            <a:ext cx="4889440" cy="617892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741447" y="1355416"/>
            <a:ext cx="6638794" cy="2196701"/>
          </a:xfrm>
        </p:spPr>
        <p:txBody>
          <a:bodyPr anchor="b">
            <a:normAutofit/>
          </a:bodyPr>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749268" y="1347051"/>
            <a:ext cx="3349405" cy="4639592"/>
          </a:xfrm>
          <a:solidFill>
            <a:schemeClr val="bg1">
              <a:lumMod val="85000"/>
            </a:schemeClr>
          </a:solidFill>
          <a:ln w="9525" cap="sq">
            <a:noFill/>
            <a:miter lim="800000"/>
          </a:ln>
          <a:effectLst/>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740395" y="3775191"/>
            <a:ext cx="6629285" cy="2404490"/>
          </a:xfrm>
        </p:spPr>
        <p:txBody>
          <a:bodyPr>
            <a:normAutofit/>
          </a:bodyPr>
          <a:lstStyle>
            <a:lvl1pPr marL="0" indent="0" algn="l">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1736859" y="6563828"/>
            <a:ext cx="6632821" cy="384148"/>
          </a:xfrm>
        </p:spPr>
        <p:txBody>
          <a:bodyPr/>
          <a:lstStyle>
            <a:lvl1pPr algn="l">
              <a:defRPr/>
            </a:lvl1pPr>
          </a:lstStyle>
          <a:p>
            <a:fld id="{4509A250-FF31-4206-8172-F9D3106AACB1}" type="datetimeFigureOut">
              <a:rPr lang="en-US" smtClean="0"/>
              <a:t>9/24/2024</a:t>
            </a:fld>
            <a:endParaRPr lang="en-US" dirty="0"/>
          </a:p>
        </p:txBody>
      </p:sp>
      <p:sp>
        <p:nvSpPr>
          <p:cNvPr id="6" name="Footer Placeholder 5"/>
          <p:cNvSpPr>
            <a:spLocks noGrp="1"/>
          </p:cNvSpPr>
          <p:nvPr>
            <p:ph type="ftr" sz="quarter" idx="11"/>
          </p:nvPr>
        </p:nvSpPr>
        <p:spPr>
          <a:xfrm>
            <a:off x="1736858" y="382369"/>
            <a:ext cx="6649205" cy="385117"/>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cxnSp>
        <p:nvCxnSpPr>
          <p:cNvPr id="31" name="Straight Connector 30"/>
          <p:cNvCxnSpPr/>
          <p:nvPr/>
        </p:nvCxnSpPr>
        <p:spPr>
          <a:xfrm>
            <a:off x="1736859" y="3772326"/>
            <a:ext cx="663282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1802035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423372"/>
            <a:ext cx="14630400" cy="49271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24">
            <a:extLst>
              <a:ext uri="{28A0092B-C50C-407E-A947-70E740481C1C}">
                <a14:useLocalDpi xmlns:a14="http://schemas.microsoft.com/office/drawing/2010/main" val="0"/>
              </a:ext>
            </a:extLst>
          </a:blip>
          <a:srcRect t="1538" b="-1538"/>
          <a:stretch/>
        </p:blipFill>
        <p:spPr bwMode="black">
          <a:xfrm>
            <a:off x="0" y="7351776"/>
            <a:ext cx="14630400" cy="891540"/>
          </a:xfrm>
          <a:prstGeom prst="rect">
            <a:avLst/>
          </a:prstGeom>
        </p:spPr>
      </p:pic>
      <p:sp>
        <p:nvSpPr>
          <p:cNvPr id="2" name="Title Placeholder 1"/>
          <p:cNvSpPr>
            <a:spLocks noGrp="1"/>
          </p:cNvSpPr>
          <p:nvPr>
            <p:ph type="title"/>
          </p:nvPr>
        </p:nvSpPr>
        <p:spPr>
          <a:xfrm>
            <a:off x="1741895" y="965423"/>
            <a:ext cx="11523930" cy="125908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741895" y="2418879"/>
            <a:ext cx="11523930" cy="41407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064966" y="396445"/>
            <a:ext cx="4200858" cy="371041"/>
          </a:xfrm>
          <a:prstGeom prst="rect">
            <a:avLst/>
          </a:prstGeom>
        </p:spPr>
        <p:txBody>
          <a:bodyPr vert="horz" lIns="91440" tIns="45720" rIns="91440" bIns="45720" rtlCol="0" anchor="ctr"/>
          <a:lstStyle>
            <a:lvl1pPr algn="r">
              <a:defRPr sz="1200">
                <a:solidFill>
                  <a:schemeClr val="tx1">
                    <a:tint val="75000"/>
                  </a:schemeClr>
                </a:solidFill>
              </a:defRPr>
            </a:lvl1pPr>
          </a:lstStyle>
          <a:p>
            <a:fld id="{4AAD347D-5ACD-4C99-B74B-A9C85AD731AF}" type="datetimeFigureOut">
              <a:rPr lang="en-US" smtClean="0"/>
              <a:t>9/24/2024</a:t>
            </a:fld>
            <a:endParaRPr lang="en-US" dirty="0"/>
          </a:p>
        </p:txBody>
      </p:sp>
      <p:sp>
        <p:nvSpPr>
          <p:cNvPr id="5" name="Footer Placeholder 4"/>
          <p:cNvSpPr>
            <a:spLocks noGrp="1"/>
          </p:cNvSpPr>
          <p:nvPr>
            <p:ph type="ftr" sz="quarter" idx="3"/>
          </p:nvPr>
        </p:nvSpPr>
        <p:spPr>
          <a:xfrm>
            <a:off x="1741895" y="395169"/>
            <a:ext cx="7126603" cy="371041"/>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76073" y="958767"/>
            <a:ext cx="973223" cy="604294"/>
          </a:xfrm>
          <a:prstGeom prst="rect">
            <a:avLst/>
          </a:prstGeom>
        </p:spPr>
        <p:txBody>
          <a:bodyPr vert="horz" lIns="91440" tIns="45720" rIns="91440" bIns="45720" rtlCol="0" anchor="t"/>
          <a:lstStyle>
            <a:lvl1pPr algn="r">
              <a:defRPr sz="3360">
                <a:solidFill>
                  <a:schemeClr val="accent1"/>
                </a:solidFill>
              </a:defRPr>
            </a:lvl1pPr>
          </a:lstStyle>
          <a:p>
            <a:fld id="{D57F1E4F-1CFF-5643-939E-02111984F565}" type="slidenum">
              <a:rPr lang="en-US" smtClean="0"/>
              <a:t>‹#›</a:t>
            </a:fld>
            <a:endParaRPr lang="en-US" dirty="0"/>
          </a:p>
        </p:txBody>
      </p:sp>
      <p:cxnSp>
        <p:nvCxnSpPr>
          <p:cNvPr id="10" name="Straight Connector 9"/>
          <p:cNvCxnSpPr/>
          <p:nvPr/>
        </p:nvCxnSpPr>
        <p:spPr>
          <a:xfrm>
            <a:off x="0" y="7354096"/>
            <a:ext cx="146304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2403597"/>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 id="2147483731" r:id="rId18"/>
    <p:sldLayoutId id="2147483732" r:id="rId19"/>
    <p:sldLayoutId id="2147483733" r:id="rId20"/>
    <p:sldLayoutId id="2147483734" r:id="rId21"/>
    <p:sldLayoutId id="2147483735" r:id="rId22"/>
  </p:sldLayoutIdLst>
  <p:hf sldNum="0" hdr="0" ftr="0" dt="0"/>
  <p:txStyles>
    <p:titleStyle>
      <a:lvl1pPr algn="l" defTabSz="1097280" rtl="0" eaLnBrk="1" latinLnBrk="0" hangingPunct="1">
        <a:lnSpc>
          <a:spcPct val="90000"/>
        </a:lnSpc>
        <a:spcBef>
          <a:spcPct val="0"/>
        </a:spcBef>
        <a:buNone/>
        <a:defRPr sz="3840" b="0" i="0" kern="1200" cap="all">
          <a:solidFill>
            <a:schemeClr val="tx1"/>
          </a:solidFill>
          <a:effectLst/>
          <a:latin typeface="+mj-lt"/>
          <a:ea typeface="+mj-ea"/>
          <a:cs typeface="+mj-cs"/>
        </a:defRPr>
      </a:lvl1pPr>
    </p:titleStyle>
    <p:bodyStyle>
      <a:lvl1pPr marL="274320" indent="-274320" algn="l" defTabSz="1097280" rtl="0" eaLnBrk="1" latinLnBrk="0" hangingPunct="1">
        <a:lnSpc>
          <a:spcPct val="120000"/>
        </a:lnSpc>
        <a:spcBef>
          <a:spcPts val="1200"/>
        </a:spcBef>
        <a:buClr>
          <a:schemeClr val="accent1"/>
        </a:buClr>
        <a:buSzPct val="100000"/>
        <a:buFont typeface="Arial" panose="020B0604020202020204" pitchFamily="34" charset="0"/>
        <a:buChar char="•"/>
        <a:defRPr sz="2400" kern="1200">
          <a:solidFill>
            <a:schemeClr val="tx1"/>
          </a:solidFill>
          <a:effectLst/>
          <a:latin typeface="+mn-lt"/>
          <a:ea typeface="+mn-ea"/>
          <a:cs typeface="+mn-cs"/>
        </a:defRPr>
      </a:lvl1pPr>
      <a:lvl2pPr marL="8229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2160" kern="1200" cap="none" baseline="0">
          <a:solidFill>
            <a:schemeClr val="tx1"/>
          </a:solidFill>
          <a:effectLst/>
          <a:latin typeface="+mn-lt"/>
          <a:ea typeface="+mn-ea"/>
          <a:cs typeface="+mn-cs"/>
        </a:defRPr>
      </a:lvl2pPr>
      <a:lvl3pPr marL="13716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920" kern="1200">
          <a:solidFill>
            <a:schemeClr val="tx1"/>
          </a:solidFill>
          <a:effectLst/>
          <a:latin typeface="+mn-lt"/>
          <a:ea typeface="+mn-ea"/>
          <a:cs typeface="+mn-cs"/>
        </a:defRPr>
      </a:lvl3pPr>
      <a:lvl4pPr marL="19202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680" kern="1200" cap="none" baseline="0">
          <a:solidFill>
            <a:schemeClr val="tx1"/>
          </a:solidFill>
          <a:effectLst/>
          <a:latin typeface="+mn-lt"/>
          <a:ea typeface="+mn-ea"/>
          <a:cs typeface="+mn-cs"/>
        </a:defRPr>
      </a:lvl4pPr>
      <a:lvl5pPr marL="246888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5pPr>
      <a:lvl6pPr marL="301752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6pPr>
      <a:lvl7pPr marL="35661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7pPr>
      <a:lvl8pPr marL="41148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8pPr>
      <a:lvl9pPr marL="46634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505"/>
          </a:xfrm>
          <a:prstGeom prst="rect">
            <a:avLst/>
          </a:prstGeom>
        </p:spPr>
      </p:pic>
      <p:sp>
        <p:nvSpPr>
          <p:cNvPr id="3" name="Text 0"/>
          <p:cNvSpPr/>
          <p:nvPr/>
        </p:nvSpPr>
        <p:spPr>
          <a:xfrm>
            <a:off x="621030" y="487918"/>
            <a:ext cx="7901940" cy="2160984"/>
          </a:xfrm>
          <a:prstGeom prst="rect">
            <a:avLst/>
          </a:prstGeom>
          <a:noFill/>
          <a:ln/>
        </p:spPr>
        <p:txBody>
          <a:bodyPr wrap="square" lIns="0" tIns="0" rIns="0" bIns="0" rtlCol="0" anchor="t"/>
          <a:lstStyle/>
          <a:p>
            <a:pPr marL="0" indent="0">
              <a:lnSpc>
                <a:spcPts val="5650"/>
              </a:lnSpc>
              <a:buNone/>
            </a:pPr>
            <a:r>
              <a:rPr lang="en-US" sz="4500" dirty="0">
                <a:solidFill>
                  <a:srgbClr val="1F1E1E"/>
                </a:solidFill>
                <a:latin typeface="Red Hat Text" pitchFamily="34" charset="0"/>
                <a:ea typeface="Red Hat Text" pitchFamily="34" charset="-122"/>
                <a:cs typeface="Red Hat Text" pitchFamily="34" charset="-120"/>
              </a:rPr>
              <a:t>Deep Learning-Based Classification of Plant Leaf Using MobileNetV3</a:t>
            </a:r>
            <a:endParaRPr lang="en-US" sz="4500" dirty="0"/>
          </a:p>
        </p:txBody>
      </p:sp>
      <p:sp>
        <p:nvSpPr>
          <p:cNvPr id="4" name="Text 1"/>
          <p:cNvSpPr/>
          <p:nvPr/>
        </p:nvSpPr>
        <p:spPr>
          <a:xfrm>
            <a:off x="621030" y="2915007"/>
            <a:ext cx="7901940" cy="851535"/>
          </a:xfrm>
          <a:prstGeom prst="rect">
            <a:avLst/>
          </a:prstGeom>
          <a:noFill/>
          <a:ln/>
        </p:spPr>
        <p:txBody>
          <a:bodyPr wrap="square" lIns="0" tIns="0" rIns="0" bIns="0" rtlCol="0" anchor="t"/>
          <a:lstStyle/>
          <a:p>
            <a:pPr marL="0" indent="0">
              <a:lnSpc>
                <a:spcPts val="2200"/>
              </a:lnSpc>
              <a:buNone/>
            </a:pPr>
            <a:r>
              <a:rPr lang="en-US" sz="1350" dirty="0">
                <a:solidFill>
                  <a:srgbClr val="3B3535"/>
                </a:solidFill>
                <a:latin typeface="Roboto" pitchFamily="34" charset="0"/>
                <a:ea typeface="Roboto" pitchFamily="34" charset="-122"/>
                <a:cs typeface="Roboto" pitchFamily="34" charset="-120"/>
              </a:rPr>
              <a:t>This presentation explores the application of deep learning, specifically the MobileNetV3 architecture, to classify plant leaves. It covers the training process, evaluation metrics, and visualization of model performance.</a:t>
            </a:r>
            <a:endParaRPr lang="en-US" sz="1350" dirty="0"/>
          </a:p>
        </p:txBody>
      </p:sp>
      <p:sp>
        <p:nvSpPr>
          <p:cNvPr id="5" name="Shape 2"/>
          <p:cNvSpPr/>
          <p:nvPr/>
        </p:nvSpPr>
        <p:spPr>
          <a:xfrm>
            <a:off x="621030" y="3966091"/>
            <a:ext cx="3862268" cy="876538"/>
          </a:xfrm>
          <a:prstGeom prst="roundRect">
            <a:avLst>
              <a:gd name="adj" fmla="val 3037"/>
            </a:avLst>
          </a:prstGeom>
          <a:solidFill>
            <a:srgbClr val="F3E8E8"/>
          </a:solidFill>
          <a:ln/>
        </p:spPr>
      </p:sp>
      <p:sp>
        <p:nvSpPr>
          <p:cNvPr id="6" name="Text 3"/>
          <p:cNvSpPr/>
          <p:nvPr/>
        </p:nvSpPr>
        <p:spPr>
          <a:xfrm>
            <a:off x="798433" y="4143494"/>
            <a:ext cx="3507462" cy="521732"/>
          </a:xfrm>
          <a:prstGeom prst="rect">
            <a:avLst/>
          </a:prstGeom>
          <a:noFill/>
          <a:ln/>
        </p:spPr>
        <p:txBody>
          <a:bodyPr wrap="square" lIns="0" tIns="0" rIns="0" bIns="0" rtlCol="0" anchor="t"/>
          <a:lstStyle/>
          <a:p>
            <a:pPr marL="0" indent="0">
              <a:lnSpc>
                <a:spcPts val="2050"/>
              </a:lnSpc>
              <a:buNone/>
            </a:pPr>
            <a:r>
              <a:rPr lang="en-US" sz="1600" dirty="0">
                <a:solidFill>
                  <a:srgbClr val="3B3535"/>
                </a:solidFill>
                <a:latin typeface="Red Hat Text" pitchFamily="34" charset="0"/>
                <a:ea typeface="Red Hat Text" pitchFamily="34" charset="-122"/>
                <a:cs typeface="Red Hat Text" pitchFamily="34" charset="-120"/>
              </a:rPr>
              <a:t>Overview of MobileNetV3 Architecture</a:t>
            </a:r>
            <a:endParaRPr lang="en-US" sz="1600" dirty="0"/>
          </a:p>
        </p:txBody>
      </p:sp>
      <p:sp>
        <p:nvSpPr>
          <p:cNvPr id="7" name="Shape 4"/>
          <p:cNvSpPr/>
          <p:nvPr/>
        </p:nvSpPr>
        <p:spPr>
          <a:xfrm>
            <a:off x="4660702" y="3966091"/>
            <a:ext cx="3862268" cy="876538"/>
          </a:xfrm>
          <a:prstGeom prst="roundRect">
            <a:avLst>
              <a:gd name="adj" fmla="val 3037"/>
            </a:avLst>
          </a:prstGeom>
          <a:solidFill>
            <a:srgbClr val="F3E8E8"/>
          </a:solidFill>
          <a:ln/>
        </p:spPr>
      </p:sp>
      <p:sp>
        <p:nvSpPr>
          <p:cNvPr id="8" name="Text 5"/>
          <p:cNvSpPr/>
          <p:nvPr/>
        </p:nvSpPr>
        <p:spPr>
          <a:xfrm>
            <a:off x="4838105" y="4143494"/>
            <a:ext cx="3507462" cy="521732"/>
          </a:xfrm>
          <a:prstGeom prst="rect">
            <a:avLst/>
          </a:prstGeom>
          <a:noFill/>
          <a:ln/>
        </p:spPr>
        <p:txBody>
          <a:bodyPr wrap="square" lIns="0" tIns="0" rIns="0" bIns="0" rtlCol="0" anchor="t"/>
          <a:lstStyle/>
          <a:p>
            <a:pPr marL="0" indent="0">
              <a:lnSpc>
                <a:spcPts val="2050"/>
              </a:lnSpc>
              <a:buNone/>
            </a:pPr>
            <a:r>
              <a:rPr lang="en-US" sz="1600" dirty="0">
                <a:solidFill>
                  <a:srgbClr val="3B3535"/>
                </a:solidFill>
                <a:latin typeface="Red Hat Text" pitchFamily="34" charset="0"/>
                <a:ea typeface="Red Hat Text" pitchFamily="34" charset="-122"/>
                <a:cs typeface="Red Hat Text" pitchFamily="34" charset="-120"/>
              </a:rPr>
              <a:t>Dataset Preparation and Pre-processing</a:t>
            </a:r>
            <a:endParaRPr lang="en-US" sz="1600" dirty="0"/>
          </a:p>
        </p:txBody>
      </p:sp>
      <p:sp>
        <p:nvSpPr>
          <p:cNvPr id="9" name="Shape 6"/>
          <p:cNvSpPr/>
          <p:nvPr/>
        </p:nvSpPr>
        <p:spPr>
          <a:xfrm>
            <a:off x="621030" y="5020032"/>
            <a:ext cx="3862268" cy="876538"/>
          </a:xfrm>
          <a:prstGeom prst="roundRect">
            <a:avLst>
              <a:gd name="adj" fmla="val 3037"/>
            </a:avLst>
          </a:prstGeom>
          <a:solidFill>
            <a:srgbClr val="F3E8E8"/>
          </a:solidFill>
          <a:ln/>
        </p:spPr>
      </p:sp>
      <p:sp>
        <p:nvSpPr>
          <p:cNvPr id="10" name="Text 7"/>
          <p:cNvSpPr/>
          <p:nvPr/>
        </p:nvSpPr>
        <p:spPr>
          <a:xfrm>
            <a:off x="798433" y="5197435"/>
            <a:ext cx="3507462" cy="521732"/>
          </a:xfrm>
          <a:prstGeom prst="rect">
            <a:avLst/>
          </a:prstGeom>
          <a:noFill/>
          <a:ln/>
        </p:spPr>
        <p:txBody>
          <a:bodyPr wrap="square" lIns="0" tIns="0" rIns="0" bIns="0" rtlCol="0" anchor="t"/>
          <a:lstStyle/>
          <a:p>
            <a:pPr marL="0" indent="0">
              <a:lnSpc>
                <a:spcPts val="2050"/>
              </a:lnSpc>
              <a:buNone/>
            </a:pPr>
            <a:r>
              <a:rPr lang="en-US" sz="1600" dirty="0">
                <a:solidFill>
                  <a:srgbClr val="3B3535"/>
                </a:solidFill>
                <a:latin typeface="Red Hat Text" pitchFamily="34" charset="0"/>
                <a:ea typeface="Red Hat Text" pitchFamily="34" charset="-122"/>
                <a:cs typeface="Red Hat Text" pitchFamily="34" charset="-120"/>
              </a:rPr>
              <a:t>Model Training and Hyperparameter Tuning</a:t>
            </a:r>
            <a:endParaRPr lang="en-US" sz="1600" dirty="0"/>
          </a:p>
        </p:txBody>
      </p:sp>
      <p:sp>
        <p:nvSpPr>
          <p:cNvPr id="11" name="Shape 8"/>
          <p:cNvSpPr/>
          <p:nvPr/>
        </p:nvSpPr>
        <p:spPr>
          <a:xfrm>
            <a:off x="4660702" y="5020032"/>
            <a:ext cx="3862268" cy="876538"/>
          </a:xfrm>
          <a:prstGeom prst="roundRect">
            <a:avLst>
              <a:gd name="adj" fmla="val 3037"/>
            </a:avLst>
          </a:prstGeom>
          <a:solidFill>
            <a:srgbClr val="F3E8E8"/>
          </a:solidFill>
          <a:ln/>
        </p:spPr>
      </p:sp>
      <p:sp>
        <p:nvSpPr>
          <p:cNvPr id="12" name="Text 9"/>
          <p:cNvSpPr/>
          <p:nvPr/>
        </p:nvSpPr>
        <p:spPr>
          <a:xfrm>
            <a:off x="4838105" y="5197435"/>
            <a:ext cx="3507462" cy="521732"/>
          </a:xfrm>
          <a:prstGeom prst="rect">
            <a:avLst/>
          </a:prstGeom>
          <a:noFill/>
          <a:ln/>
        </p:spPr>
        <p:txBody>
          <a:bodyPr wrap="square" lIns="0" tIns="0" rIns="0" bIns="0" rtlCol="0" anchor="t"/>
          <a:lstStyle/>
          <a:p>
            <a:pPr marL="0" indent="0">
              <a:lnSpc>
                <a:spcPts val="2050"/>
              </a:lnSpc>
              <a:buNone/>
            </a:pPr>
            <a:r>
              <a:rPr lang="en-US" sz="1600" dirty="0">
                <a:solidFill>
                  <a:srgbClr val="3B3535"/>
                </a:solidFill>
                <a:latin typeface="Red Hat Text" pitchFamily="34" charset="0"/>
                <a:ea typeface="Red Hat Text" pitchFamily="34" charset="-122"/>
                <a:cs typeface="Red Hat Text" pitchFamily="34" charset="-120"/>
              </a:rPr>
              <a:t>Model Evaluation Metrics and Performance Analysis</a:t>
            </a:r>
            <a:endParaRPr lang="en-US" sz="1600" dirty="0"/>
          </a:p>
        </p:txBody>
      </p:sp>
      <p:sp>
        <p:nvSpPr>
          <p:cNvPr id="13" name="Shape 10"/>
          <p:cNvSpPr/>
          <p:nvPr/>
        </p:nvSpPr>
        <p:spPr>
          <a:xfrm>
            <a:off x="621030" y="6073973"/>
            <a:ext cx="3862268" cy="876538"/>
          </a:xfrm>
          <a:prstGeom prst="roundRect">
            <a:avLst>
              <a:gd name="adj" fmla="val 3037"/>
            </a:avLst>
          </a:prstGeom>
          <a:solidFill>
            <a:srgbClr val="F3E8E8"/>
          </a:solidFill>
          <a:ln/>
        </p:spPr>
      </p:sp>
      <p:sp>
        <p:nvSpPr>
          <p:cNvPr id="14" name="Text 11"/>
          <p:cNvSpPr/>
          <p:nvPr/>
        </p:nvSpPr>
        <p:spPr>
          <a:xfrm>
            <a:off x="798433" y="6251377"/>
            <a:ext cx="3285292" cy="260866"/>
          </a:xfrm>
          <a:prstGeom prst="rect">
            <a:avLst/>
          </a:prstGeom>
          <a:noFill/>
          <a:ln/>
        </p:spPr>
        <p:txBody>
          <a:bodyPr wrap="none" lIns="0" tIns="0" rIns="0" bIns="0" rtlCol="0" anchor="t"/>
          <a:lstStyle/>
          <a:p>
            <a:pPr marL="0" indent="0">
              <a:lnSpc>
                <a:spcPts val="2050"/>
              </a:lnSpc>
              <a:buNone/>
            </a:pPr>
            <a:r>
              <a:rPr lang="en-US" sz="1600" dirty="0">
                <a:solidFill>
                  <a:srgbClr val="3B3535"/>
                </a:solidFill>
                <a:latin typeface="Red Hat Text" pitchFamily="34" charset="0"/>
                <a:ea typeface="Red Hat Text" pitchFamily="34" charset="-122"/>
                <a:cs typeface="Red Hat Text" pitchFamily="34" charset="-120"/>
              </a:rPr>
              <a:t>Visualization of Model Performance</a:t>
            </a:r>
            <a:endParaRPr lang="en-US" sz="1600" dirty="0"/>
          </a:p>
        </p:txBody>
      </p:sp>
      <p:sp>
        <p:nvSpPr>
          <p:cNvPr id="15" name="Shape 12"/>
          <p:cNvSpPr/>
          <p:nvPr/>
        </p:nvSpPr>
        <p:spPr>
          <a:xfrm>
            <a:off x="4660702" y="6073973"/>
            <a:ext cx="3862268" cy="876538"/>
          </a:xfrm>
          <a:prstGeom prst="roundRect">
            <a:avLst>
              <a:gd name="adj" fmla="val 3037"/>
            </a:avLst>
          </a:prstGeom>
          <a:solidFill>
            <a:srgbClr val="F3E8E8"/>
          </a:solidFill>
          <a:ln/>
        </p:spPr>
      </p:sp>
      <p:sp>
        <p:nvSpPr>
          <p:cNvPr id="16" name="Text 13"/>
          <p:cNvSpPr/>
          <p:nvPr/>
        </p:nvSpPr>
        <p:spPr>
          <a:xfrm>
            <a:off x="4838105" y="6251377"/>
            <a:ext cx="3507462" cy="521732"/>
          </a:xfrm>
          <a:prstGeom prst="rect">
            <a:avLst/>
          </a:prstGeom>
          <a:noFill/>
          <a:ln/>
        </p:spPr>
        <p:txBody>
          <a:bodyPr wrap="square" lIns="0" tIns="0" rIns="0" bIns="0" rtlCol="0" anchor="t"/>
          <a:lstStyle/>
          <a:p>
            <a:pPr marL="0" indent="0">
              <a:lnSpc>
                <a:spcPts val="2050"/>
              </a:lnSpc>
              <a:buNone/>
            </a:pPr>
            <a:r>
              <a:rPr lang="en-US" sz="1600" dirty="0">
                <a:solidFill>
                  <a:srgbClr val="3B3535"/>
                </a:solidFill>
                <a:latin typeface="Red Hat Text" pitchFamily="34" charset="0"/>
                <a:ea typeface="Red Hat Text" pitchFamily="34" charset="-122"/>
                <a:cs typeface="Red Hat Text" pitchFamily="34" charset="-120"/>
              </a:rPr>
              <a:t>Comparison with Other Deep Learning Models</a:t>
            </a:r>
            <a:endParaRPr lang="en-US" sz="1600" dirty="0"/>
          </a:p>
        </p:txBody>
      </p:sp>
      <p:sp>
        <p:nvSpPr>
          <p:cNvPr id="17" name="Shape 14"/>
          <p:cNvSpPr/>
          <p:nvPr/>
        </p:nvSpPr>
        <p:spPr>
          <a:xfrm>
            <a:off x="621030" y="7127915"/>
            <a:ext cx="7901940" cy="615672"/>
          </a:xfrm>
          <a:prstGeom prst="roundRect">
            <a:avLst>
              <a:gd name="adj" fmla="val 4324"/>
            </a:avLst>
          </a:prstGeom>
          <a:solidFill>
            <a:srgbClr val="F3E8E8"/>
          </a:solidFill>
          <a:ln/>
        </p:spPr>
      </p:sp>
      <p:sp>
        <p:nvSpPr>
          <p:cNvPr id="18" name="Text 15"/>
          <p:cNvSpPr/>
          <p:nvPr/>
        </p:nvSpPr>
        <p:spPr>
          <a:xfrm>
            <a:off x="798433" y="7305318"/>
            <a:ext cx="3218259" cy="260866"/>
          </a:xfrm>
          <a:prstGeom prst="rect">
            <a:avLst/>
          </a:prstGeom>
          <a:noFill/>
          <a:ln/>
        </p:spPr>
        <p:txBody>
          <a:bodyPr wrap="none" lIns="0" tIns="0" rIns="0" bIns="0" rtlCol="0" anchor="t"/>
          <a:lstStyle/>
          <a:p>
            <a:pPr marL="0" indent="0">
              <a:lnSpc>
                <a:spcPts val="2050"/>
              </a:lnSpc>
              <a:buNone/>
            </a:pPr>
            <a:r>
              <a:rPr lang="en-US" sz="1600" dirty="0">
                <a:solidFill>
                  <a:srgbClr val="3B3535"/>
                </a:solidFill>
                <a:latin typeface="Red Hat Text" pitchFamily="34" charset="0"/>
                <a:ea typeface="Red Hat Text" pitchFamily="34" charset="-122"/>
                <a:cs typeface="Red Hat Text" pitchFamily="34" charset="-120"/>
              </a:rPr>
              <a:t>Done By : Gopinath P(192225090)</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13408" y="650319"/>
            <a:ext cx="7489984" cy="1389936"/>
          </a:xfrm>
          <a:prstGeom prst="rect">
            <a:avLst/>
          </a:prstGeom>
          <a:noFill/>
          <a:ln/>
        </p:spPr>
        <p:txBody>
          <a:bodyPr wrap="square" lIns="0" tIns="0" rIns="0" bIns="0" rtlCol="0" anchor="t"/>
          <a:lstStyle/>
          <a:p>
            <a:pPr marL="0" indent="0">
              <a:lnSpc>
                <a:spcPts val="5450"/>
              </a:lnSpc>
              <a:buNone/>
            </a:pPr>
            <a:r>
              <a:rPr lang="en-US" sz="4350" dirty="0">
                <a:solidFill>
                  <a:srgbClr val="1F1E1E"/>
                </a:solidFill>
                <a:latin typeface="Red Hat Text" pitchFamily="34" charset="0"/>
                <a:ea typeface="Red Hat Text" pitchFamily="34" charset="-122"/>
                <a:cs typeface="Red Hat Text" pitchFamily="34" charset="-120"/>
              </a:rPr>
              <a:t>Comparison with Other Deep Learning Models</a:t>
            </a:r>
            <a:endParaRPr lang="en-US" sz="4350" dirty="0"/>
          </a:p>
        </p:txBody>
      </p:sp>
      <p:sp>
        <p:nvSpPr>
          <p:cNvPr id="4" name="Shape 1"/>
          <p:cNvSpPr/>
          <p:nvPr/>
        </p:nvSpPr>
        <p:spPr>
          <a:xfrm>
            <a:off x="6313408" y="2394704"/>
            <a:ext cx="3626882" cy="3230404"/>
          </a:xfrm>
          <a:prstGeom prst="roundRect">
            <a:avLst>
              <a:gd name="adj" fmla="val 1097"/>
            </a:avLst>
          </a:prstGeom>
          <a:solidFill>
            <a:srgbClr val="F3E8E8"/>
          </a:solidFill>
          <a:ln/>
        </p:spPr>
      </p:sp>
      <p:sp>
        <p:nvSpPr>
          <p:cNvPr id="5" name="Text 2"/>
          <p:cNvSpPr/>
          <p:nvPr/>
        </p:nvSpPr>
        <p:spPr>
          <a:xfrm>
            <a:off x="6549628" y="2630924"/>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B3535"/>
                </a:solidFill>
                <a:latin typeface="Red Hat Text" pitchFamily="34" charset="0"/>
                <a:ea typeface="Red Hat Text" pitchFamily="34" charset="-122"/>
                <a:cs typeface="Red Hat Text" pitchFamily="34" charset="-120"/>
              </a:rPr>
              <a:t>ResNet</a:t>
            </a:r>
            <a:endParaRPr lang="en-US" sz="2150" dirty="0"/>
          </a:p>
        </p:txBody>
      </p:sp>
      <p:sp>
        <p:nvSpPr>
          <p:cNvPr id="6" name="Text 3"/>
          <p:cNvSpPr/>
          <p:nvPr/>
        </p:nvSpPr>
        <p:spPr>
          <a:xfrm>
            <a:off x="6549628" y="3120033"/>
            <a:ext cx="3154442" cy="1890713"/>
          </a:xfrm>
          <a:prstGeom prst="rect">
            <a:avLst/>
          </a:prstGeom>
          <a:noFill/>
          <a:ln/>
        </p:spPr>
        <p:txBody>
          <a:bodyPr wrap="square" lIns="0" tIns="0" rIns="0" bIns="0" rtlCol="0" anchor="t"/>
          <a:lstStyle/>
          <a:p>
            <a:pPr marL="0" indent="0">
              <a:lnSpc>
                <a:spcPts val="2950"/>
              </a:lnSpc>
              <a:buNone/>
            </a:pPr>
            <a:r>
              <a:rPr lang="en-US" sz="1850" dirty="0">
                <a:solidFill>
                  <a:srgbClr val="3B3535"/>
                </a:solidFill>
                <a:latin typeface="Roboto" pitchFamily="34" charset="0"/>
                <a:ea typeface="Roboto" pitchFamily="34" charset="-122"/>
                <a:cs typeface="Roboto" pitchFamily="34" charset="-120"/>
              </a:rPr>
              <a:t>Compare the performance of MobileNetV3 to other commonly used deep learning architectures, such as ResNet, for plant leaf classification.</a:t>
            </a:r>
            <a:endParaRPr lang="en-US" sz="1850" dirty="0"/>
          </a:p>
        </p:txBody>
      </p:sp>
      <p:sp>
        <p:nvSpPr>
          <p:cNvPr id="7" name="Shape 4"/>
          <p:cNvSpPr/>
          <p:nvPr/>
        </p:nvSpPr>
        <p:spPr>
          <a:xfrm>
            <a:off x="10176510" y="2394704"/>
            <a:ext cx="3626882" cy="3230404"/>
          </a:xfrm>
          <a:prstGeom prst="roundRect">
            <a:avLst>
              <a:gd name="adj" fmla="val 1097"/>
            </a:avLst>
          </a:prstGeom>
          <a:solidFill>
            <a:srgbClr val="F3E8E8"/>
          </a:solidFill>
          <a:ln/>
        </p:spPr>
      </p:sp>
      <p:sp>
        <p:nvSpPr>
          <p:cNvPr id="8" name="Text 5"/>
          <p:cNvSpPr/>
          <p:nvPr/>
        </p:nvSpPr>
        <p:spPr>
          <a:xfrm>
            <a:off x="10412730" y="2630924"/>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B3535"/>
                </a:solidFill>
                <a:latin typeface="Red Hat Text" pitchFamily="34" charset="0"/>
                <a:ea typeface="Red Hat Text" pitchFamily="34" charset="-122"/>
                <a:cs typeface="Red Hat Text" pitchFamily="34" charset="-120"/>
              </a:rPr>
              <a:t>VGG</a:t>
            </a:r>
            <a:endParaRPr lang="en-US" sz="2150" dirty="0"/>
          </a:p>
        </p:txBody>
      </p:sp>
      <p:sp>
        <p:nvSpPr>
          <p:cNvPr id="9" name="Text 6"/>
          <p:cNvSpPr/>
          <p:nvPr/>
        </p:nvSpPr>
        <p:spPr>
          <a:xfrm>
            <a:off x="10412730" y="3120033"/>
            <a:ext cx="3154442" cy="2268855"/>
          </a:xfrm>
          <a:prstGeom prst="rect">
            <a:avLst/>
          </a:prstGeom>
          <a:noFill/>
          <a:ln/>
        </p:spPr>
        <p:txBody>
          <a:bodyPr wrap="square" lIns="0" tIns="0" rIns="0" bIns="0" rtlCol="0" anchor="t"/>
          <a:lstStyle/>
          <a:p>
            <a:pPr marL="0" indent="0">
              <a:lnSpc>
                <a:spcPts val="2950"/>
              </a:lnSpc>
              <a:buNone/>
            </a:pPr>
            <a:r>
              <a:rPr lang="en-US" sz="1850" dirty="0">
                <a:solidFill>
                  <a:srgbClr val="3B3535"/>
                </a:solidFill>
                <a:latin typeface="Roboto" pitchFamily="34" charset="0"/>
                <a:ea typeface="Roboto" pitchFamily="34" charset="-122"/>
                <a:cs typeface="Roboto" pitchFamily="34" charset="-120"/>
              </a:rPr>
              <a:t>Consider the trade-off between accuracy, computational efficiency, and model size when choosing the best model for a specific application.</a:t>
            </a:r>
            <a:endParaRPr lang="en-US" sz="1850" dirty="0"/>
          </a:p>
        </p:txBody>
      </p:sp>
      <p:sp>
        <p:nvSpPr>
          <p:cNvPr id="10" name="Shape 7"/>
          <p:cNvSpPr/>
          <p:nvPr/>
        </p:nvSpPr>
        <p:spPr>
          <a:xfrm>
            <a:off x="6313408" y="5861328"/>
            <a:ext cx="7489984" cy="1717834"/>
          </a:xfrm>
          <a:prstGeom prst="roundRect">
            <a:avLst>
              <a:gd name="adj" fmla="val 2064"/>
            </a:avLst>
          </a:prstGeom>
          <a:solidFill>
            <a:srgbClr val="F3E8E8"/>
          </a:solidFill>
          <a:ln/>
        </p:spPr>
      </p:sp>
      <p:sp>
        <p:nvSpPr>
          <p:cNvPr id="11" name="Text 8"/>
          <p:cNvSpPr/>
          <p:nvPr/>
        </p:nvSpPr>
        <p:spPr>
          <a:xfrm>
            <a:off x="6549628" y="6097548"/>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B3535"/>
                </a:solidFill>
                <a:latin typeface="Red Hat Text" pitchFamily="34" charset="0"/>
                <a:ea typeface="Red Hat Text" pitchFamily="34" charset="-122"/>
                <a:cs typeface="Red Hat Text" pitchFamily="34" charset="-120"/>
              </a:rPr>
              <a:t>EfficientNet</a:t>
            </a:r>
            <a:endParaRPr lang="en-US" sz="2150" dirty="0"/>
          </a:p>
        </p:txBody>
      </p:sp>
      <p:sp>
        <p:nvSpPr>
          <p:cNvPr id="12" name="Text 9"/>
          <p:cNvSpPr/>
          <p:nvPr/>
        </p:nvSpPr>
        <p:spPr>
          <a:xfrm>
            <a:off x="6549628" y="6586657"/>
            <a:ext cx="7017544" cy="756285"/>
          </a:xfrm>
          <a:prstGeom prst="rect">
            <a:avLst/>
          </a:prstGeom>
          <a:noFill/>
          <a:ln/>
        </p:spPr>
        <p:txBody>
          <a:bodyPr wrap="square" lIns="0" tIns="0" rIns="0" bIns="0" rtlCol="0" anchor="t"/>
          <a:lstStyle/>
          <a:p>
            <a:pPr marL="0" indent="0">
              <a:lnSpc>
                <a:spcPts val="2950"/>
              </a:lnSpc>
              <a:buNone/>
            </a:pPr>
            <a:r>
              <a:rPr lang="en-US" sz="1850" dirty="0">
                <a:solidFill>
                  <a:srgbClr val="3B3535"/>
                </a:solidFill>
                <a:latin typeface="Roboto" pitchFamily="34" charset="0"/>
                <a:ea typeface="Roboto" pitchFamily="34" charset="-122"/>
                <a:cs typeface="Roboto" pitchFamily="34" charset="-120"/>
              </a:rPr>
              <a:t>Analyze the strengths and limitations of different models to identify the most suitable approach for plant leaf classification.</a:t>
            </a:r>
            <a:endParaRPr lang="en-US" sz="18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273737"/>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1F1E1E"/>
                </a:solidFill>
                <a:latin typeface="Red Hat Text" pitchFamily="34" charset="0"/>
                <a:ea typeface="Red Hat Text" pitchFamily="34" charset="-122"/>
                <a:cs typeface="Red Hat Text" pitchFamily="34" charset="-120"/>
              </a:rPr>
              <a:t>Conclusion and Future Directions</a:t>
            </a:r>
            <a:endParaRPr lang="en-US" sz="4400" dirty="0"/>
          </a:p>
        </p:txBody>
      </p:sp>
      <p:sp>
        <p:nvSpPr>
          <p:cNvPr id="4" name="Text 1"/>
          <p:cNvSpPr/>
          <p:nvPr/>
        </p:nvSpPr>
        <p:spPr>
          <a:xfrm>
            <a:off x="6324124" y="4040743"/>
            <a:ext cx="7468553" cy="1915120"/>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pitchFamily="34" charset="0"/>
                <a:ea typeface="Roboto" pitchFamily="34" charset="-122"/>
                <a:cs typeface="Roboto" pitchFamily="34" charset="-120"/>
              </a:rPr>
              <a:t>The study demonstrates the effectiveness of MobileNetV3 for plant leaf classification, achieving high accuracy and efficiency. Future work can focus on improving model accuracy, reducing model size for mobile deployment, and exploring real-time applications for plant disease detection.</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06397"/>
          </a:xfrm>
          <a:prstGeom prst="rect">
            <a:avLst/>
          </a:prstGeom>
        </p:spPr>
      </p:pic>
      <p:pic>
        <p:nvPicPr>
          <p:cNvPr id="3" name="Image 1" descr="preencoded.png"/>
          <p:cNvPicPr>
            <a:picLocks noChangeAspect="1"/>
          </p:cNvPicPr>
          <p:nvPr/>
        </p:nvPicPr>
        <p:blipFill>
          <a:blip r:embed="rId4"/>
          <a:stretch>
            <a:fillRect/>
          </a:stretch>
        </p:blipFill>
        <p:spPr>
          <a:xfrm>
            <a:off x="4151828" y="260628"/>
            <a:ext cx="6326624" cy="2085142"/>
          </a:xfrm>
          <a:prstGeom prst="rect">
            <a:avLst/>
          </a:prstGeom>
        </p:spPr>
      </p:pic>
      <p:sp>
        <p:nvSpPr>
          <p:cNvPr id="4" name="Text 0"/>
          <p:cNvSpPr/>
          <p:nvPr/>
        </p:nvSpPr>
        <p:spPr>
          <a:xfrm>
            <a:off x="729734" y="3184088"/>
            <a:ext cx="8464272" cy="613291"/>
          </a:xfrm>
          <a:prstGeom prst="rect">
            <a:avLst/>
          </a:prstGeom>
          <a:noFill/>
          <a:ln/>
        </p:spPr>
        <p:txBody>
          <a:bodyPr wrap="none" lIns="0" tIns="0" rIns="0" bIns="0" rtlCol="0" anchor="t"/>
          <a:lstStyle/>
          <a:p>
            <a:pPr marL="0" indent="0">
              <a:lnSpc>
                <a:spcPts val="4800"/>
              </a:lnSpc>
              <a:buNone/>
            </a:pPr>
            <a:r>
              <a:rPr lang="en-US" sz="3850" dirty="0">
                <a:solidFill>
                  <a:srgbClr val="1F1E1E"/>
                </a:solidFill>
                <a:latin typeface="Red Hat Text" pitchFamily="34" charset="0"/>
                <a:ea typeface="Red Hat Text" pitchFamily="34" charset="-122"/>
                <a:cs typeface="Red Hat Text" pitchFamily="34" charset="-120"/>
              </a:rPr>
              <a:t>Overview of MobileNetV3 Architecture</a:t>
            </a:r>
            <a:endParaRPr lang="en-US" sz="3850" dirty="0"/>
          </a:p>
        </p:txBody>
      </p:sp>
      <p:sp>
        <p:nvSpPr>
          <p:cNvPr id="5" name="Shape 1"/>
          <p:cNvSpPr/>
          <p:nvPr/>
        </p:nvSpPr>
        <p:spPr>
          <a:xfrm>
            <a:off x="729734" y="4344591"/>
            <a:ext cx="469106" cy="469106"/>
          </a:xfrm>
          <a:prstGeom prst="roundRect">
            <a:avLst>
              <a:gd name="adj" fmla="val 6667"/>
            </a:avLst>
          </a:prstGeom>
          <a:solidFill>
            <a:srgbClr val="F3E8E8"/>
          </a:solidFill>
          <a:ln/>
        </p:spPr>
      </p:sp>
      <p:sp>
        <p:nvSpPr>
          <p:cNvPr id="6" name="Text 2"/>
          <p:cNvSpPr/>
          <p:nvPr/>
        </p:nvSpPr>
        <p:spPr>
          <a:xfrm>
            <a:off x="919043" y="4431983"/>
            <a:ext cx="90368" cy="294323"/>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Red Hat Text" pitchFamily="34" charset="0"/>
                <a:ea typeface="Red Hat Text" pitchFamily="34" charset="-122"/>
                <a:cs typeface="Red Hat Text" pitchFamily="34" charset="-120"/>
              </a:rPr>
              <a:t>1</a:t>
            </a:r>
            <a:endParaRPr lang="en-US" sz="2300" dirty="0"/>
          </a:p>
        </p:txBody>
      </p:sp>
      <p:sp>
        <p:nvSpPr>
          <p:cNvPr id="7" name="Text 3"/>
          <p:cNvSpPr/>
          <p:nvPr/>
        </p:nvSpPr>
        <p:spPr>
          <a:xfrm>
            <a:off x="1407319" y="4344591"/>
            <a:ext cx="2748320" cy="306586"/>
          </a:xfrm>
          <a:prstGeom prst="rect">
            <a:avLst/>
          </a:prstGeom>
          <a:noFill/>
          <a:ln/>
        </p:spPr>
        <p:txBody>
          <a:bodyPr wrap="none" lIns="0" tIns="0" rIns="0" bIns="0" rtlCol="0" anchor="t"/>
          <a:lstStyle/>
          <a:p>
            <a:pPr marL="0" indent="0">
              <a:lnSpc>
                <a:spcPts val="2400"/>
              </a:lnSpc>
              <a:buNone/>
            </a:pPr>
            <a:r>
              <a:rPr lang="en-US" sz="1900" dirty="0">
                <a:solidFill>
                  <a:srgbClr val="3B3535"/>
                </a:solidFill>
                <a:latin typeface="Red Hat Text" pitchFamily="34" charset="0"/>
                <a:ea typeface="Red Hat Text" pitchFamily="34" charset="-122"/>
                <a:cs typeface="Red Hat Text" pitchFamily="34" charset="-120"/>
              </a:rPr>
              <a:t>Lightweight and Efficient</a:t>
            </a:r>
            <a:endParaRPr lang="en-US" sz="1900" dirty="0"/>
          </a:p>
        </p:txBody>
      </p:sp>
      <p:sp>
        <p:nvSpPr>
          <p:cNvPr id="8" name="Text 4"/>
          <p:cNvSpPr/>
          <p:nvPr/>
        </p:nvSpPr>
        <p:spPr>
          <a:xfrm>
            <a:off x="1407319" y="4776192"/>
            <a:ext cx="5803702" cy="1000482"/>
          </a:xfrm>
          <a:prstGeom prst="rect">
            <a:avLst/>
          </a:prstGeom>
          <a:noFill/>
          <a:ln/>
        </p:spPr>
        <p:txBody>
          <a:bodyPr wrap="square" lIns="0" tIns="0" rIns="0" bIns="0" rtlCol="0" anchor="t"/>
          <a:lstStyle/>
          <a:p>
            <a:pPr marL="0" indent="0">
              <a:lnSpc>
                <a:spcPts val="2600"/>
              </a:lnSpc>
              <a:buNone/>
            </a:pPr>
            <a:r>
              <a:rPr lang="en-US" sz="1600" dirty="0">
                <a:solidFill>
                  <a:srgbClr val="3B3535"/>
                </a:solidFill>
                <a:latin typeface="Roboto" pitchFamily="34" charset="0"/>
                <a:ea typeface="Roboto" pitchFamily="34" charset="-122"/>
                <a:cs typeface="Roboto" pitchFamily="34" charset="-120"/>
              </a:rPr>
              <a:t>MobileNetV3 is a highly optimized deep learning model designed for efficient inference on mobile devices and resource-constrained environments.</a:t>
            </a:r>
            <a:endParaRPr lang="en-US" sz="1600" dirty="0"/>
          </a:p>
        </p:txBody>
      </p:sp>
      <p:sp>
        <p:nvSpPr>
          <p:cNvPr id="9" name="Shape 5"/>
          <p:cNvSpPr/>
          <p:nvPr/>
        </p:nvSpPr>
        <p:spPr>
          <a:xfrm>
            <a:off x="7419499" y="4344591"/>
            <a:ext cx="469106" cy="469106"/>
          </a:xfrm>
          <a:prstGeom prst="roundRect">
            <a:avLst>
              <a:gd name="adj" fmla="val 6667"/>
            </a:avLst>
          </a:prstGeom>
          <a:solidFill>
            <a:srgbClr val="F3E8E8"/>
          </a:solidFill>
          <a:ln/>
        </p:spPr>
      </p:sp>
      <p:sp>
        <p:nvSpPr>
          <p:cNvPr id="10" name="Text 6"/>
          <p:cNvSpPr/>
          <p:nvPr/>
        </p:nvSpPr>
        <p:spPr>
          <a:xfrm>
            <a:off x="7573327" y="4431983"/>
            <a:ext cx="161330" cy="294323"/>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Red Hat Text" pitchFamily="34" charset="0"/>
                <a:ea typeface="Red Hat Text" pitchFamily="34" charset="-122"/>
                <a:cs typeface="Red Hat Text" pitchFamily="34" charset="-120"/>
              </a:rPr>
              <a:t>2</a:t>
            </a:r>
            <a:endParaRPr lang="en-US" sz="2300" dirty="0"/>
          </a:p>
        </p:txBody>
      </p:sp>
      <p:sp>
        <p:nvSpPr>
          <p:cNvPr id="11" name="Text 7"/>
          <p:cNvSpPr/>
          <p:nvPr/>
        </p:nvSpPr>
        <p:spPr>
          <a:xfrm>
            <a:off x="8097083" y="4344591"/>
            <a:ext cx="2453045" cy="306586"/>
          </a:xfrm>
          <a:prstGeom prst="rect">
            <a:avLst/>
          </a:prstGeom>
          <a:noFill/>
          <a:ln/>
        </p:spPr>
        <p:txBody>
          <a:bodyPr wrap="none" lIns="0" tIns="0" rIns="0" bIns="0" rtlCol="0" anchor="t"/>
          <a:lstStyle/>
          <a:p>
            <a:pPr marL="0" indent="0">
              <a:lnSpc>
                <a:spcPts val="2400"/>
              </a:lnSpc>
              <a:buNone/>
            </a:pPr>
            <a:r>
              <a:rPr lang="en-US" sz="1900" dirty="0">
                <a:solidFill>
                  <a:srgbClr val="3B3535"/>
                </a:solidFill>
                <a:latin typeface="Red Hat Text" pitchFamily="34" charset="0"/>
                <a:ea typeface="Red Hat Text" pitchFamily="34" charset="-122"/>
                <a:cs typeface="Red Hat Text" pitchFamily="34" charset="-120"/>
              </a:rPr>
              <a:t>Improved Accuracy</a:t>
            </a:r>
            <a:endParaRPr lang="en-US" sz="1900" dirty="0"/>
          </a:p>
        </p:txBody>
      </p:sp>
      <p:sp>
        <p:nvSpPr>
          <p:cNvPr id="12" name="Text 8"/>
          <p:cNvSpPr/>
          <p:nvPr/>
        </p:nvSpPr>
        <p:spPr>
          <a:xfrm>
            <a:off x="8097083" y="4776192"/>
            <a:ext cx="5803702" cy="1000482"/>
          </a:xfrm>
          <a:prstGeom prst="rect">
            <a:avLst/>
          </a:prstGeom>
          <a:noFill/>
          <a:ln/>
        </p:spPr>
        <p:txBody>
          <a:bodyPr wrap="square" lIns="0" tIns="0" rIns="0" bIns="0" rtlCol="0" anchor="t"/>
          <a:lstStyle/>
          <a:p>
            <a:pPr marL="0" indent="0">
              <a:lnSpc>
                <a:spcPts val="2600"/>
              </a:lnSpc>
              <a:buNone/>
            </a:pPr>
            <a:r>
              <a:rPr lang="en-US" sz="1600" dirty="0">
                <a:solidFill>
                  <a:srgbClr val="3B3535"/>
                </a:solidFill>
                <a:latin typeface="Roboto" pitchFamily="34" charset="0"/>
                <a:ea typeface="Roboto" pitchFamily="34" charset="-122"/>
                <a:cs typeface="Roboto" pitchFamily="34" charset="-120"/>
              </a:rPr>
              <a:t>It incorporates advanced architectural components, such as squeeze-and-excitation blocks and inverted residual blocks, to achieve state-of-the-art accuracy in image classification tasks.</a:t>
            </a:r>
            <a:endParaRPr lang="en-US" sz="1600" dirty="0"/>
          </a:p>
        </p:txBody>
      </p:sp>
      <p:sp>
        <p:nvSpPr>
          <p:cNvPr id="13" name="Shape 9"/>
          <p:cNvSpPr/>
          <p:nvPr/>
        </p:nvSpPr>
        <p:spPr>
          <a:xfrm>
            <a:off x="729734" y="6219706"/>
            <a:ext cx="469106" cy="469106"/>
          </a:xfrm>
          <a:prstGeom prst="roundRect">
            <a:avLst>
              <a:gd name="adj" fmla="val 6667"/>
            </a:avLst>
          </a:prstGeom>
          <a:solidFill>
            <a:srgbClr val="F3E8E8"/>
          </a:solidFill>
          <a:ln/>
        </p:spPr>
      </p:sp>
      <p:sp>
        <p:nvSpPr>
          <p:cNvPr id="14" name="Text 10"/>
          <p:cNvSpPr/>
          <p:nvPr/>
        </p:nvSpPr>
        <p:spPr>
          <a:xfrm>
            <a:off x="877967" y="6307098"/>
            <a:ext cx="172522" cy="294323"/>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Red Hat Text" pitchFamily="34" charset="0"/>
                <a:ea typeface="Red Hat Text" pitchFamily="34" charset="-122"/>
                <a:cs typeface="Red Hat Text" pitchFamily="34" charset="-120"/>
              </a:rPr>
              <a:t>3</a:t>
            </a:r>
            <a:endParaRPr lang="en-US" sz="2300" dirty="0"/>
          </a:p>
        </p:txBody>
      </p:sp>
      <p:sp>
        <p:nvSpPr>
          <p:cNvPr id="15" name="Text 11"/>
          <p:cNvSpPr/>
          <p:nvPr/>
        </p:nvSpPr>
        <p:spPr>
          <a:xfrm>
            <a:off x="1407319" y="6219706"/>
            <a:ext cx="2453045" cy="306586"/>
          </a:xfrm>
          <a:prstGeom prst="rect">
            <a:avLst/>
          </a:prstGeom>
          <a:noFill/>
          <a:ln/>
        </p:spPr>
        <p:txBody>
          <a:bodyPr wrap="none" lIns="0" tIns="0" rIns="0" bIns="0" rtlCol="0" anchor="t"/>
          <a:lstStyle/>
          <a:p>
            <a:pPr marL="0" indent="0">
              <a:lnSpc>
                <a:spcPts val="2400"/>
              </a:lnSpc>
              <a:buNone/>
            </a:pPr>
            <a:r>
              <a:rPr lang="en-US" sz="1900" dirty="0">
                <a:solidFill>
                  <a:srgbClr val="3B3535"/>
                </a:solidFill>
                <a:latin typeface="Red Hat Text" pitchFamily="34" charset="0"/>
                <a:ea typeface="Red Hat Text" pitchFamily="34" charset="-122"/>
                <a:cs typeface="Red Hat Text" pitchFamily="34" charset="-120"/>
              </a:rPr>
              <a:t>Flexibility</a:t>
            </a:r>
            <a:endParaRPr lang="en-US" sz="1900" dirty="0"/>
          </a:p>
        </p:txBody>
      </p:sp>
      <p:sp>
        <p:nvSpPr>
          <p:cNvPr id="16" name="Text 12"/>
          <p:cNvSpPr/>
          <p:nvPr/>
        </p:nvSpPr>
        <p:spPr>
          <a:xfrm>
            <a:off x="1407319" y="6651307"/>
            <a:ext cx="5803702" cy="1000482"/>
          </a:xfrm>
          <a:prstGeom prst="rect">
            <a:avLst/>
          </a:prstGeom>
          <a:noFill/>
          <a:ln/>
        </p:spPr>
        <p:txBody>
          <a:bodyPr wrap="square" lIns="0" tIns="0" rIns="0" bIns="0" rtlCol="0" anchor="t"/>
          <a:lstStyle/>
          <a:p>
            <a:pPr marL="0" indent="0">
              <a:lnSpc>
                <a:spcPts val="2600"/>
              </a:lnSpc>
              <a:buNone/>
            </a:pPr>
            <a:r>
              <a:rPr lang="en-US" sz="1600" dirty="0">
                <a:solidFill>
                  <a:srgbClr val="3B3535"/>
                </a:solidFill>
                <a:latin typeface="Roboto" pitchFamily="34" charset="0"/>
                <a:ea typeface="Roboto" pitchFamily="34" charset="-122"/>
                <a:cs typeface="Roboto" pitchFamily="34" charset="-120"/>
              </a:rPr>
              <a:t>The architecture offers different variants (MobileNetV3-Large and MobileNetV3-Small) that allow for customization based on computational constraints and desired performance levels.</a:t>
            </a:r>
            <a:endParaRPr lang="en-US" sz="1600" dirty="0"/>
          </a:p>
        </p:txBody>
      </p:sp>
      <p:sp>
        <p:nvSpPr>
          <p:cNvPr id="17" name="Shape 13"/>
          <p:cNvSpPr/>
          <p:nvPr/>
        </p:nvSpPr>
        <p:spPr>
          <a:xfrm>
            <a:off x="7419499" y="6219706"/>
            <a:ext cx="469106" cy="469106"/>
          </a:xfrm>
          <a:prstGeom prst="roundRect">
            <a:avLst>
              <a:gd name="adj" fmla="val 6667"/>
            </a:avLst>
          </a:prstGeom>
          <a:solidFill>
            <a:srgbClr val="F3E8E8"/>
          </a:solidFill>
          <a:ln/>
        </p:spPr>
      </p:sp>
      <p:sp>
        <p:nvSpPr>
          <p:cNvPr id="18" name="Text 14"/>
          <p:cNvSpPr/>
          <p:nvPr/>
        </p:nvSpPr>
        <p:spPr>
          <a:xfrm>
            <a:off x="7563088" y="6307098"/>
            <a:ext cx="181928" cy="294323"/>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Red Hat Text" pitchFamily="34" charset="0"/>
                <a:ea typeface="Red Hat Text" pitchFamily="34" charset="-122"/>
                <a:cs typeface="Red Hat Text" pitchFamily="34" charset="-120"/>
              </a:rPr>
              <a:t>4</a:t>
            </a:r>
            <a:endParaRPr lang="en-US" sz="2300" dirty="0"/>
          </a:p>
        </p:txBody>
      </p:sp>
      <p:sp>
        <p:nvSpPr>
          <p:cNvPr id="19" name="Text 15"/>
          <p:cNvSpPr/>
          <p:nvPr/>
        </p:nvSpPr>
        <p:spPr>
          <a:xfrm>
            <a:off x="8097083" y="6219706"/>
            <a:ext cx="2453045" cy="306586"/>
          </a:xfrm>
          <a:prstGeom prst="rect">
            <a:avLst/>
          </a:prstGeom>
          <a:noFill/>
          <a:ln/>
        </p:spPr>
        <p:txBody>
          <a:bodyPr wrap="none" lIns="0" tIns="0" rIns="0" bIns="0" rtlCol="0" anchor="t"/>
          <a:lstStyle/>
          <a:p>
            <a:pPr marL="0" indent="0">
              <a:lnSpc>
                <a:spcPts val="2400"/>
              </a:lnSpc>
              <a:buNone/>
            </a:pPr>
            <a:r>
              <a:rPr lang="en-US" sz="1900" dirty="0">
                <a:solidFill>
                  <a:srgbClr val="3B3535"/>
                </a:solidFill>
                <a:latin typeface="Red Hat Text" pitchFamily="34" charset="0"/>
                <a:ea typeface="Red Hat Text" pitchFamily="34" charset="-122"/>
                <a:cs typeface="Red Hat Text" pitchFamily="34" charset="-120"/>
              </a:rPr>
              <a:t>Widely Adopted</a:t>
            </a:r>
            <a:endParaRPr lang="en-US" sz="1900" dirty="0"/>
          </a:p>
        </p:txBody>
      </p:sp>
      <p:sp>
        <p:nvSpPr>
          <p:cNvPr id="20" name="Text 16"/>
          <p:cNvSpPr/>
          <p:nvPr/>
        </p:nvSpPr>
        <p:spPr>
          <a:xfrm>
            <a:off x="8097083" y="6651307"/>
            <a:ext cx="5803702" cy="1000482"/>
          </a:xfrm>
          <a:prstGeom prst="rect">
            <a:avLst/>
          </a:prstGeom>
          <a:noFill/>
          <a:ln/>
        </p:spPr>
        <p:txBody>
          <a:bodyPr wrap="square" lIns="0" tIns="0" rIns="0" bIns="0" rtlCol="0" anchor="t"/>
          <a:lstStyle/>
          <a:p>
            <a:pPr marL="0" indent="0">
              <a:lnSpc>
                <a:spcPts val="2600"/>
              </a:lnSpc>
              <a:buNone/>
            </a:pPr>
            <a:r>
              <a:rPr lang="en-US" sz="1600" dirty="0">
                <a:solidFill>
                  <a:srgbClr val="3B3535"/>
                </a:solidFill>
                <a:latin typeface="Roboto" pitchFamily="34" charset="0"/>
                <a:ea typeface="Roboto" pitchFamily="34" charset="-122"/>
                <a:cs typeface="Roboto" pitchFamily="34" charset="-120"/>
              </a:rPr>
              <a:t>MobileNetV3 has gained popularity in various applications, including object detection, image segmentation, and natural language processing.</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07549" y="732234"/>
            <a:ext cx="7271742" cy="522089"/>
          </a:xfrm>
          <a:prstGeom prst="rect">
            <a:avLst/>
          </a:prstGeom>
          <a:noFill/>
          <a:ln/>
        </p:spPr>
        <p:txBody>
          <a:bodyPr wrap="none" lIns="0" tIns="0" rIns="0" bIns="0" rtlCol="0" anchor="t"/>
          <a:lstStyle/>
          <a:p>
            <a:pPr marL="0" indent="0">
              <a:lnSpc>
                <a:spcPts val="4100"/>
              </a:lnSpc>
              <a:buNone/>
            </a:pPr>
            <a:r>
              <a:rPr lang="en-US" sz="3250" dirty="0">
                <a:solidFill>
                  <a:srgbClr val="1F1E1E"/>
                </a:solidFill>
                <a:latin typeface="Red Hat Text" pitchFamily="34" charset="0"/>
                <a:ea typeface="Red Hat Text" pitchFamily="34" charset="-122"/>
                <a:cs typeface="Red Hat Text" pitchFamily="34" charset="-120"/>
              </a:rPr>
              <a:t>Dataset Preparation and Preprocessing</a:t>
            </a:r>
            <a:endParaRPr lang="en-US" sz="3250" dirty="0"/>
          </a:p>
        </p:txBody>
      </p:sp>
      <p:sp>
        <p:nvSpPr>
          <p:cNvPr id="4" name="Shape 1"/>
          <p:cNvSpPr/>
          <p:nvPr/>
        </p:nvSpPr>
        <p:spPr>
          <a:xfrm>
            <a:off x="6362343" y="1520547"/>
            <a:ext cx="22860" cy="5976818"/>
          </a:xfrm>
          <a:prstGeom prst="roundRect">
            <a:avLst>
              <a:gd name="adj" fmla="val 116470"/>
            </a:avLst>
          </a:prstGeom>
          <a:solidFill>
            <a:srgbClr val="D9CECE"/>
          </a:solidFill>
          <a:ln/>
        </p:spPr>
      </p:sp>
      <p:sp>
        <p:nvSpPr>
          <p:cNvPr id="5" name="Shape 2"/>
          <p:cNvSpPr/>
          <p:nvPr/>
        </p:nvSpPr>
        <p:spPr>
          <a:xfrm>
            <a:off x="6550581" y="1908453"/>
            <a:ext cx="621149" cy="22860"/>
          </a:xfrm>
          <a:prstGeom prst="roundRect">
            <a:avLst>
              <a:gd name="adj" fmla="val 116470"/>
            </a:avLst>
          </a:prstGeom>
          <a:solidFill>
            <a:srgbClr val="D9CECE"/>
          </a:solidFill>
          <a:ln/>
        </p:spPr>
      </p:sp>
      <p:sp>
        <p:nvSpPr>
          <p:cNvPr id="6" name="Shape 3"/>
          <p:cNvSpPr/>
          <p:nvPr/>
        </p:nvSpPr>
        <p:spPr>
          <a:xfrm>
            <a:off x="6174105" y="1720215"/>
            <a:ext cx="399336" cy="399336"/>
          </a:xfrm>
          <a:prstGeom prst="roundRect">
            <a:avLst>
              <a:gd name="adj" fmla="val 6667"/>
            </a:avLst>
          </a:prstGeom>
          <a:solidFill>
            <a:srgbClr val="F3E8E8"/>
          </a:solidFill>
          <a:ln/>
        </p:spPr>
      </p:sp>
      <p:sp>
        <p:nvSpPr>
          <p:cNvPr id="7" name="Text 4"/>
          <p:cNvSpPr/>
          <p:nvPr/>
        </p:nvSpPr>
        <p:spPr>
          <a:xfrm>
            <a:off x="6335316" y="1794510"/>
            <a:ext cx="76914" cy="250627"/>
          </a:xfrm>
          <a:prstGeom prst="rect">
            <a:avLst/>
          </a:prstGeom>
          <a:noFill/>
          <a:ln/>
        </p:spPr>
        <p:txBody>
          <a:bodyPr wrap="none" lIns="0" tIns="0" rIns="0" bIns="0" rtlCol="0" anchor="t"/>
          <a:lstStyle/>
          <a:p>
            <a:pPr marL="0" indent="0" algn="ctr">
              <a:lnSpc>
                <a:spcPts val="1950"/>
              </a:lnSpc>
              <a:buNone/>
            </a:pPr>
            <a:r>
              <a:rPr lang="en-US" sz="1950" dirty="0">
                <a:solidFill>
                  <a:srgbClr val="3B3535"/>
                </a:solidFill>
                <a:latin typeface="Red Hat Text" pitchFamily="34" charset="0"/>
                <a:ea typeface="Red Hat Text" pitchFamily="34" charset="-122"/>
                <a:cs typeface="Red Hat Text" pitchFamily="34" charset="-120"/>
              </a:rPr>
              <a:t>1</a:t>
            </a:r>
            <a:endParaRPr lang="en-US" sz="1950" dirty="0"/>
          </a:p>
        </p:txBody>
      </p:sp>
      <p:sp>
        <p:nvSpPr>
          <p:cNvPr id="8" name="Text 5"/>
          <p:cNvSpPr/>
          <p:nvPr/>
        </p:nvSpPr>
        <p:spPr>
          <a:xfrm>
            <a:off x="7349966" y="1697950"/>
            <a:ext cx="2088237" cy="260985"/>
          </a:xfrm>
          <a:prstGeom prst="rect">
            <a:avLst/>
          </a:prstGeom>
          <a:noFill/>
          <a:ln/>
        </p:spPr>
        <p:txBody>
          <a:bodyPr wrap="none" lIns="0" tIns="0" rIns="0" bIns="0" rtlCol="0" anchor="t"/>
          <a:lstStyle/>
          <a:p>
            <a:pPr marL="0" indent="0" algn="l">
              <a:lnSpc>
                <a:spcPts val="2050"/>
              </a:lnSpc>
              <a:buNone/>
            </a:pPr>
            <a:r>
              <a:rPr lang="en-US" sz="1600" dirty="0">
                <a:solidFill>
                  <a:srgbClr val="3B3535"/>
                </a:solidFill>
                <a:latin typeface="Red Hat Text" pitchFamily="34" charset="0"/>
                <a:ea typeface="Red Hat Text" pitchFamily="34" charset="-122"/>
                <a:cs typeface="Red Hat Text" pitchFamily="34" charset="-120"/>
              </a:rPr>
              <a:t>Data Collection</a:t>
            </a:r>
            <a:endParaRPr lang="en-US" sz="1600" dirty="0"/>
          </a:p>
        </p:txBody>
      </p:sp>
      <p:sp>
        <p:nvSpPr>
          <p:cNvPr id="9" name="Text 6"/>
          <p:cNvSpPr/>
          <p:nvPr/>
        </p:nvSpPr>
        <p:spPr>
          <a:xfrm>
            <a:off x="7349966" y="2065377"/>
            <a:ext cx="6659285" cy="567928"/>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Roboto" pitchFamily="34" charset="0"/>
                <a:ea typeface="Roboto" pitchFamily="34" charset="-122"/>
                <a:cs typeface="Roboto" pitchFamily="34" charset="-120"/>
              </a:rPr>
              <a:t>Gather a comprehensive dataset of plant leaf images from various sources, ensuring diverse species and growth stages.</a:t>
            </a:r>
            <a:endParaRPr lang="en-US" sz="1350" dirty="0"/>
          </a:p>
        </p:txBody>
      </p:sp>
      <p:sp>
        <p:nvSpPr>
          <p:cNvPr id="10" name="Shape 7"/>
          <p:cNvSpPr/>
          <p:nvPr/>
        </p:nvSpPr>
        <p:spPr>
          <a:xfrm>
            <a:off x="6550581" y="3376017"/>
            <a:ext cx="621149" cy="22860"/>
          </a:xfrm>
          <a:prstGeom prst="roundRect">
            <a:avLst>
              <a:gd name="adj" fmla="val 116470"/>
            </a:avLst>
          </a:prstGeom>
          <a:solidFill>
            <a:srgbClr val="D9CECE"/>
          </a:solidFill>
          <a:ln/>
        </p:spPr>
      </p:sp>
      <p:sp>
        <p:nvSpPr>
          <p:cNvPr id="11" name="Shape 8"/>
          <p:cNvSpPr/>
          <p:nvPr/>
        </p:nvSpPr>
        <p:spPr>
          <a:xfrm>
            <a:off x="6174105" y="3187779"/>
            <a:ext cx="399336" cy="399336"/>
          </a:xfrm>
          <a:prstGeom prst="roundRect">
            <a:avLst>
              <a:gd name="adj" fmla="val 6667"/>
            </a:avLst>
          </a:prstGeom>
          <a:solidFill>
            <a:srgbClr val="F3E8E8"/>
          </a:solidFill>
          <a:ln/>
        </p:spPr>
      </p:sp>
      <p:sp>
        <p:nvSpPr>
          <p:cNvPr id="12" name="Text 9"/>
          <p:cNvSpPr/>
          <p:nvPr/>
        </p:nvSpPr>
        <p:spPr>
          <a:xfrm>
            <a:off x="6305074" y="3262074"/>
            <a:ext cx="137279" cy="250627"/>
          </a:xfrm>
          <a:prstGeom prst="rect">
            <a:avLst/>
          </a:prstGeom>
          <a:noFill/>
          <a:ln/>
        </p:spPr>
        <p:txBody>
          <a:bodyPr wrap="none" lIns="0" tIns="0" rIns="0" bIns="0" rtlCol="0" anchor="t"/>
          <a:lstStyle/>
          <a:p>
            <a:pPr marL="0" indent="0" algn="ctr">
              <a:lnSpc>
                <a:spcPts val="1950"/>
              </a:lnSpc>
              <a:buNone/>
            </a:pPr>
            <a:r>
              <a:rPr lang="en-US" sz="1950" dirty="0">
                <a:solidFill>
                  <a:srgbClr val="3B3535"/>
                </a:solidFill>
                <a:latin typeface="Red Hat Text" pitchFamily="34" charset="0"/>
                <a:ea typeface="Red Hat Text" pitchFamily="34" charset="-122"/>
                <a:cs typeface="Red Hat Text" pitchFamily="34" charset="-120"/>
              </a:rPr>
              <a:t>2</a:t>
            </a:r>
            <a:endParaRPr lang="en-US" sz="1950" dirty="0"/>
          </a:p>
        </p:txBody>
      </p:sp>
      <p:sp>
        <p:nvSpPr>
          <p:cNvPr id="13" name="Text 10"/>
          <p:cNvSpPr/>
          <p:nvPr/>
        </p:nvSpPr>
        <p:spPr>
          <a:xfrm>
            <a:off x="7349966" y="3165515"/>
            <a:ext cx="3080980" cy="260985"/>
          </a:xfrm>
          <a:prstGeom prst="rect">
            <a:avLst/>
          </a:prstGeom>
          <a:noFill/>
          <a:ln/>
        </p:spPr>
        <p:txBody>
          <a:bodyPr wrap="none" lIns="0" tIns="0" rIns="0" bIns="0" rtlCol="0" anchor="t"/>
          <a:lstStyle/>
          <a:p>
            <a:pPr marL="0" indent="0" algn="l">
              <a:lnSpc>
                <a:spcPts val="2050"/>
              </a:lnSpc>
              <a:buNone/>
            </a:pPr>
            <a:r>
              <a:rPr lang="en-US" sz="1600" dirty="0">
                <a:solidFill>
                  <a:srgbClr val="3B3535"/>
                </a:solidFill>
                <a:latin typeface="Red Hat Text" pitchFamily="34" charset="0"/>
                <a:ea typeface="Red Hat Text" pitchFamily="34" charset="-122"/>
                <a:cs typeface="Red Hat Text" pitchFamily="34" charset="-120"/>
              </a:rPr>
              <a:t>Data Cleaning and Augmentation</a:t>
            </a:r>
            <a:endParaRPr lang="en-US" sz="1600" dirty="0"/>
          </a:p>
        </p:txBody>
      </p:sp>
      <p:sp>
        <p:nvSpPr>
          <p:cNvPr id="14" name="Text 11"/>
          <p:cNvSpPr/>
          <p:nvPr/>
        </p:nvSpPr>
        <p:spPr>
          <a:xfrm>
            <a:off x="7349966" y="3532942"/>
            <a:ext cx="6659285" cy="567928"/>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Roboto" pitchFamily="34" charset="0"/>
                <a:ea typeface="Roboto" pitchFamily="34" charset="-122"/>
                <a:cs typeface="Roboto" pitchFamily="34" charset="-120"/>
              </a:rPr>
              <a:t>Remove any corrupted or low-quality images. Apply data augmentation techniques (e.g., rotation, scaling, flipping) to increase the size and diversity of the dataset.</a:t>
            </a:r>
            <a:endParaRPr lang="en-US" sz="1350" dirty="0"/>
          </a:p>
        </p:txBody>
      </p:sp>
      <p:sp>
        <p:nvSpPr>
          <p:cNvPr id="15" name="Shape 12"/>
          <p:cNvSpPr/>
          <p:nvPr/>
        </p:nvSpPr>
        <p:spPr>
          <a:xfrm>
            <a:off x="6550581" y="4843582"/>
            <a:ext cx="621149" cy="22860"/>
          </a:xfrm>
          <a:prstGeom prst="roundRect">
            <a:avLst>
              <a:gd name="adj" fmla="val 116470"/>
            </a:avLst>
          </a:prstGeom>
          <a:solidFill>
            <a:srgbClr val="D9CECE"/>
          </a:solidFill>
          <a:ln/>
        </p:spPr>
      </p:sp>
      <p:sp>
        <p:nvSpPr>
          <p:cNvPr id="16" name="Shape 13"/>
          <p:cNvSpPr/>
          <p:nvPr/>
        </p:nvSpPr>
        <p:spPr>
          <a:xfrm>
            <a:off x="6174105" y="4655344"/>
            <a:ext cx="399336" cy="399336"/>
          </a:xfrm>
          <a:prstGeom prst="roundRect">
            <a:avLst>
              <a:gd name="adj" fmla="val 6667"/>
            </a:avLst>
          </a:prstGeom>
          <a:solidFill>
            <a:srgbClr val="F3E8E8"/>
          </a:solidFill>
          <a:ln/>
        </p:spPr>
      </p:sp>
      <p:sp>
        <p:nvSpPr>
          <p:cNvPr id="17" name="Text 14"/>
          <p:cNvSpPr/>
          <p:nvPr/>
        </p:nvSpPr>
        <p:spPr>
          <a:xfrm>
            <a:off x="6300311" y="4729639"/>
            <a:ext cx="146804" cy="250627"/>
          </a:xfrm>
          <a:prstGeom prst="rect">
            <a:avLst/>
          </a:prstGeom>
          <a:noFill/>
          <a:ln/>
        </p:spPr>
        <p:txBody>
          <a:bodyPr wrap="none" lIns="0" tIns="0" rIns="0" bIns="0" rtlCol="0" anchor="t"/>
          <a:lstStyle/>
          <a:p>
            <a:pPr marL="0" indent="0" algn="ctr">
              <a:lnSpc>
                <a:spcPts val="1950"/>
              </a:lnSpc>
              <a:buNone/>
            </a:pPr>
            <a:r>
              <a:rPr lang="en-US" sz="1950" dirty="0">
                <a:solidFill>
                  <a:srgbClr val="3B3535"/>
                </a:solidFill>
                <a:latin typeface="Red Hat Text" pitchFamily="34" charset="0"/>
                <a:ea typeface="Red Hat Text" pitchFamily="34" charset="-122"/>
                <a:cs typeface="Red Hat Text" pitchFamily="34" charset="-120"/>
              </a:rPr>
              <a:t>3</a:t>
            </a:r>
            <a:endParaRPr lang="en-US" sz="1950" dirty="0"/>
          </a:p>
        </p:txBody>
      </p:sp>
      <p:sp>
        <p:nvSpPr>
          <p:cNvPr id="18" name="Text 15"/>
          <p:cNvSpPr/>
          <p:nvPr/>
        </p:nvSpPr>
        <p:spPr>
          <a:xfrm>
            <a:off x="7349966" y="4633079"/>
            <a:ext cx="2088237" cy="260985"/>
          </a:xfrm>
          <a:prstGeom prst="rect">
            <a:avLst/>
          </a:prstGeom>
          <a:noFill/>
          <a:ln/>
        </p:spPr>
        <p:txBody>
          <a:bodyPr wrap="none" lIns="0" tIns="0" rIns="0" bIns="0" rtlCol="0" anchor="t"/>
          <a:lstStyle/>
          <a:p>
            <a:pPr marL="0" indent="0" algn="l">
              <a:lnSpc>
                <a:spcPts val="2050"/>
              </a:lnSpc>
              <a:buNone/>
            </a:pPr>
            <a:r>
              <a:rPr lang="en-US" sz="1600" dirty="0">
                <a:solidFill>
                  <a:srgbClr val="3B3535"/>
                </a:solidFill>
                <a:latin typeface="Red Hat Text" pitchFamily="34" charset="0"/>
                <a:ea typeface="Red Hat Text" pitchFamily="34" charset="-122"/>
                <a:cs typeface="Red Hat Text" pitchFamily="34" charset="-120"/>
              </a:rPr>
              <a:t>Data Splitting</a:t>
            </a:r>
            <a:endParaRPr lang="en-US" sz="1600" dirty="0"/>
          </a:p>
        </p:txBody>
      </p:sp>
      <p:sp>
        <p:nvSpPr>
          <p:cNvPr id="19" name="Text 16"/>
          <p:cNvSpPr/>
          <p:nvPr/>
        </p:nvSpPr>
        <p:spPr>
          <a:xfrm>
            <a:off x="7349966" y="5000506"/>
            <a:ext cx="6659285" cy="851892"/>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Roboto" pitchFamily="34" charset="0"/>
                <a:ea typeface="Roboto" pitchFamily="34" charset="-122"/>
                <a:cs typeface="Roboto" pitchFamily="34" charset="-120"/>
              </a:rPr>
              <a:t>Divide the dataset into training, validation, and testing sets. The training set is used to train the model, the validation set is used to monitor performance during training, and the testing set is used to evaluate the final model performance.</a:t>
            </a:r>
            <a:endParaRPr lang="en-US" sz="1350" dirty="0"/>
          </a:p>
        </p:txBody>
      </p:sp>
      <p:sp>
        <p:nvSpPr>
          <p:cNvPr id="20" name="Shape 17"/>
          <p:cNvSpPr/>
          <p:nvPr/>
        </p:nvSpPr>
        <p:spPr>
          <a:xfrm>
            <a:off x="6550581" y="6595110"/>
            <a:ext cx="621149" cy="22860"/>
          </a:xfrm>
          <a:prstGeom prst="roundRect">
            <a:avLst>
              <a:gd name="adj" fmla="val 116470"/>
            </a:avLst>
          </a:prstGeom>
          <a:solidFill>
            <a:srgbClr val="D9CECE"/>
          </a:solidFill>
          <a:ln/>
        </p:spPr>
      </p:sp>
      <p:sp>
        <p:nvSpPr>
          <p:cNvPr id="21" name="Shape 18"/>
          <p:cNvSpPr/>
          <p:nvPr/>
        </p:nvSpPr>
        <p:spPr>
          <a:xfrm>
            <a:off x="6174105" y="6406872"/>
            <a:ext cx="399336" cy="399336"/>
          </a:xfrm>
          <a:prstGeom prst="roundRect">
            <a:avLst>
              <a:gd name="adj" fmla="val 6667"/>
            </a:avLst>
          </a:prstGeom>
          <a:solidFill>
            <a:srgbClr val="F3E8E8"/>
          </a:solidFill>
          <a:ln/>
        </p:spPr>
      </p:sp>
      <p:sp>
        <p:nvSpPr>
          <p:cNvPr id="22" name="Text 19"/>
          <p:cNvSpPr/>
          <p:nvPr/>
        </p:nvSpPr>
        <p:spPr>
          <a:xfrm>
            <a:off x="6296263" y="6481167"/>
            <a:ext cx="154900" cy="250627"/>
          </a:xfrm>
          <a:prstGeom prst="rect">
            <a:avLst/>
          </a:prstGeom>
          <a:noFill/>
          <a:ln/>
        </p:spPr>
        <p:txBody>
          <a:bodyPr wrap="none" lIns="0" tIns="0" rIns="0" bIns="0" rtlCol="0" anchor="t"/>
          <a:lstStyle/>
          <a:p>
            <a:pPr marL="0" indent="0" algn="ctr">
              <a:lnSpc>
                <a:spcPts val="1950"/>
              </a:lnSpc>
              <a:buNone/>
            </a:pPr>
            <a:r>
              <a:rPr lang="en-US" sz="1950" dirty="0">
                <a:solidFill>
                  <a:srgbClr val="3B3535"/>
                </a:solidFill>
                <a:latin typeface="Red Hat Text" pitchFamily="34" charset="0"/>
                <a:ea typeface="Red Hat Text" pitchFamily="34" charset="-122"/>
                <a:cs typeface="Red Hat Text" pitchFamily="34" charset="-120"/>
              </a:rPr>
              <a:t>4</a:t>
            </a:r>
            <a:endParaRPr lang="en-US" sz="1950" dirty="0"/>
          </a:p>
        </p:txBody>
      </p:sp>
      <p:sp>
        <p:nvSpPr>
          <p:cNvPr id="23" name="Text 20"/>
          <p:cNvSpPr/>
          <p:nvPr/>
        </p:nvSpPr>
        <p:spPr>
          <a:xfrm>
            <a:off x="7349966" y="6384608"/>
            <a:ext cx="2088237" cy="260985"/>
          </a:xfrm>
          <a:prstGeom prst="rect">
            <a:avLst/>
          </a:prstGeom>
          <a:noFill/>
          <a:ln/>
        </p:spPr>
        <p:txBody>
          <a:bodyPr wrap="none" lIns="0" tIns="0" rIns="0" bIns="0" rtlCol="0" anchor="t"/>
          <a:lstStyle/>
          <a:p>
            <a:pPr marL="0" indent="0" algn="l">
              <a:lnSpc>
                <a:spcPts val="2050"/>
              </a:lnSpc>
              <a:buNone/>
            </a:pPr>
            <a:r>
              <a:rPr lang="en-US" sz="1600" dirty="0">
                <a:solidFill>
                  <a:srgbClr val="3B3535"/>
                </a:solidFill>
                <a:latin typeface="Red Hat Text" pitchFamily="34" charset="0"/>
                <a:ea typeface="Red Hat Text" pitchFamily="34" charset="-122"/>
                <a:cs typeface="Red Hat Text" pitchFamily="34" charset="-120"/>
              </a:rPr>
              <a:t>Data Normalization</a:t>
            </a:r>
            <a:endParaRPr lang="en-US" sz="1600" dirty="0"/>
          </a:p>
        </p:txBody>
      </p:sp>
      <p:sp>
        <p:nvSpPr>
          <p:cNvPr id="24" name="Text 21"/>
          <p:cNvSpPr/>
          <p:nvPr/>
        </p:nvSpPr>
        <p:spPr>
          <a:xfrm>
            <a:off x="7349966" y="6752034"/>
            <a:ext cx="6659285" cy="567928"/>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Roboto" pitchFamily="34" charset="0"/>
                <a:ea typeface="Roboto" pitchFamily="34" charset="-122"/>
                <a:cs typeface="Roboto" pitchFamily="34" charset="-120"/>
              </a:rPr>
              <a:t>Normalize the pixel values of the images to a standard range (e.g., 0-1) to improve model training and convergence.</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911191"/>
            <a:ext cx="10896719" cy="704017"/>
          </a:xfrm>
          <a:prstGeom prst="rect">
            <a:avLst/>
          </a:prstGeom>
          <a:noFill/>
          <a:ln/>
        </p:spPr>
        <p:txBody>
          <a:bodyPr wrap="none" lIns="0" tIns="0" rIns="0" bIns="0" rtlCol="0" anchor="t"/>
          <a:lstStyle/>
          <a:p>
            <a:pPr marL="0" indent="0">
              <a:lnSpc>
                <a:spcPts val="5500"/>
              </a:lnSpc>
              <a:buNone/>
            </a:pPr>
            <a:r>
              <a:rPr lang="en-US" sz="4400" dirty="0">
                <a:solidFill>
                  <a:srgbClr val="1F1E1E"/>
                </a:solidFill>
                <a:latin typeface="Red Hat Text" pitchFamily="34" charset="0"/>
                <a:ea typeface="Red Hat Text" pitchFamily="34" charset="-122"/>
                <a:cs typeface="Red Hat Text" pitchFamily="34" charset="-120"/>
              </a:rPr>
              <a:t>Model Training and Hyperparameter Tuning</a:t>
            </a:r>
            <a:endParaRPr lang="en-US" sz="4400" dirty="0"/>
          </a:p>
        </p:txBody>
      </p:sp>
      <p:sp>
        <p:nvSpPr>
          <p:cNvPr id="3" name="Text 1"/>
          <p:cNvSpPr/>
          <p:nvPr/>
        </p:nvSpPr>
        <p:spPr>
          <a:xfrm>
            <a:off x="837724" y="3213497"/>
            <a:ext cx="2816185" cy="351949"/>
          </a:xfrm>
          <a:prstGeom prst="rect">
            <a:avLst/>
          </a:prstGeom>
          <a:noFill/>
          <a:ln/>
        </p:spPr>
        <p:txBody>
          <a:bodyPr wrap="none" lIns="0" tIns="0" rIns="0" bIns="0" rtlCol="0" anchor="t"/>
          <a:lstStyle/>
          <a:p>
            <a:pPr marL="0" indent="0">
              <a:lnSpc>
                <a:spcPts val="2750"/>
              </a:lnSpc>
              <a:buNone/>
            </a:pPr>
            <a:r>
              <a:rPr lang="en-US" sz="2200" dirty="0">
                <a:solidFill>
                  <a:srgbClr val="1F1E1E"/>
                </a:solidFill>
                <a:latin typeface="Red Hat Text" pitchFamily="34" charset="0"/>
                <a:ea typeface="Red Hat Text" pitchFamily="34" charset="-122"/>
                <a:cs typeface="Red Hat Text" pitchFamily="34" charset="-120"/>
              </a:rPr>
              <a:t>Model Initialization</a:t>
            </a:r>
            <a:endParaRPr lang="en-US" sz="2200" dirty="0"/>
          </a:p>
        </p:txBody>
      </p:sp>
      <p:sp>
        <p:nvSpPr>
          <p:cNvPr id="4" name="Text 2"/>
          <p:cNvSpPr/>
          <p:nvPr/>
        </p:nvSpPr>
        <p:spPr>
          <a:xfrm>
            <a:off x="837724" y="3804761"/>
            <a:ext cx="3928586" cy="2298144"/>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pitchFamily="34" charset="0"/>
                <a:ea typeface="Roboto" pitchFamily="34" charset="-122"/>
                <a:cs typeface="Roboto" pitchFamily="34" charset="-120"/>
              </a:rPr>
              <a:t>Initialize the MobileNetV3 architecture with appropriate weights (e.g., pre-trained weights from ImageNet). Select an appropriate optimizer (e.g., Adam, SGD) and learning rate.</a:t>
            </a:r>
            <a:endParaRPr lang="en-US" sz="1850" dirty="0"/>
          </a:p>
        </p:txBody>
      </p:sp>
      <p:sp>
        <p:nvSpPr>
          <p:cNvPr id="5" name="Text 3"/>
          <p:cNvSpPr/>
          <p:nvPr/>
        </p:nvSpPr>
        <p:spPr>
          <a:xfrm>
            <a:off x="5357813" y="3213497"/>
            <a:ext cx="2816185" cy="351949"/>
          </a:xfrm>
          <a:prstGeom prst="rect">
            <a:avLst/>
          </a:prstGeom>
          <a:noFill/>
          <a:ln/>
        </p:spPr>
        <p:txBody>
          <a:bodyPr wrap="none" lIns="0" tIns="0" rIns="0" bIns="0" rtlCol="0" anchor="t"/>
          <a:lstStyle/>
          <a:p>
            <a:pPr marL="0" indent="0">
              <a:lnSpc>
                <a:spcPts val="2750"/>
              </a:lnSpc>
              <a:buNone/>
            </a:pPr>
            <a:r>
              <a:rPr lang="en-US" sz="2200" dirty="0">
                <a:solidFill>
                  <a:srgbClr val="1F1E1E"/>
                </a:solidFill>
                <a:latin typeface="Red Hat Text" pitchFamily="34" charset="0"/>
                <a:ea typeface="Red Hat Text" pitchFamily="34" charset="-122"/>
                <a:cs typeface="Red Hat Text" pitchFamily="34" charset="-120"/>
              </a:rPr>
              <a:t>Training Process</a:t>
            </a:r>
            <a:endParaRPr lang="en-US" sz="2200" dirty="0"/>
          </a:p>
        </p:txBody>
      </p:sp>
      <p:sp>
        <p:nvSpPr>
          <p:cNvPr id="6" name="Text 4"/>
          <p:cNvSpPr/>
          <p:nvPr/>
        </p:nvSpPr>
        <p:spPr>
          <a:xfrm>
            <a:off x="5357813" y="3804761"/>
            <a:ext cx="3928586" cy="1915120"/>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pitchFamily="34" charset="0"/>
                <a:ea typeface="Roboto" pitchFamily="34" charset="-122"/>
                <a:cs typeface="Roboto" pitchFamily="34" charset="-120"/>
              </a:rPr>
              <a:t>Feed the training data to the model, iteratively adjust model weights to minimize the loss function (e.g., cross-entropy loss), and monitor performance on the validation set.</a:t>
            </a:r>
            <a:endParaRPr lang="en-US" sz="1850" dirty="0"/>
          </a:p>
        </p:txBody>
      </p:sp>
      <p:sp>
        <p:nvSpPr>
          <p:cNvPr id="7" name="Text 5"/>
          <p:cNvSpPr/>
          <p:nvPr/>
        </p:nvSpPr>
        <p:spPr>
          <a:xfrm>
            <a:off x="9877901" y="3213497"/>
            <a:ext cx="2991445" cy="351949"/>
          </a:xfrm>
          <a:prstGeom prst="rect">
            <a:avLst/>
          </a:prstGeom>
          <a:noFill/>
          <a:ln/>
        </p:spPr>
        <p:txBody>
          <a:bodyPr wrap="none" lIns="0" tIns="0" rIns="0" bIns="0" rtlCol="0" anchor="t"/>
          <a:lstStyle/>
          <a:p>
            <a:pPr marL="0" indent="0">
              <a:lnSpc>
                <a:spcPts val="2750"/>
              </a:lnSpc>
              <a:buNone/>
            </a:pPr>
            <a:r>
              <a:rPr lang="en-US" sz="2200" dirty="0">
                <a:solidFill>
                  <a:srgbClr val="1F1E1E"/>
                </a:solidFill>
                <a:latin typeface="Red Hat Text" pitchFamily="34" charset="0"/>
                <a:ea typeface="Red Hat Text" pitchFamily="34" charset="-122"/>
                <a:cs typeface="Red Hat Text" pitchFamily="34" charset="-120"/>
              </a:rPr>
              <a:t>Hyperparameter Tuning</a:t>
            </a:r>
            <a:endParaRPr lang="en-US" sz="2200" dirty="0"/>
          </a:p>
        </p:txBody>
      </p:sp>
      <p:sp>
        <p:nvSpPr>
          <p:cNvPr id="8" name="Text 6"/>
          <p:cNvSpPr/>
          <p:nvPr/>
        </p:nvSpPr>
        <p:spPr>
          <a:xfrm>
            <a:off x="9877901" y="3804761"/>
            <a:ext cx="3928586" cy="1915120"/>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pitchFamily="34" charset="0"/>
                <a:ea typeface="Roboto" pitchFamily="34" charset="-122"/>
                <a:cs typeface="Roboto" pitchFamily="34" charset="-120"/>
              </a:rPr>
              <a:t>Optimize model hyperparameters (e.g., learning rate, batch size, number of epochs) to achieve optimal performance on the validation set.</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5791"/>
          </a:xfrm>
          <a:prstGeom prst="rect">
            <a:avLst/>
          </a:prstGeom>
        </p:spPr>
      </p:pic>
      <p:sp>
        <p:nvSpPr>
          <p:cNvPr id="3" name="Text 0"/>
          <p:cNvSpPr/>
          <p:nvPr/>
        </p:nvSpPr>
        <p:spPr>
          <a:xfrm>
            <a:off x="781288" y="613886"/>
            <a:ext cx="7581424" cy="1313259"/>
          </a:xfrm>
          <a:prstGeom prst="rect">
            <a:avLst/>
          </a:prstGeom>
          <a:noFill/>
          <a:ln/>
        </p:spPr>
        <p:txBody>
          <a:bodyPr wrap="square" lIns="0" tIns="0" rIns="0" bIns="0" rtlCol="0" anchor="t"/>
          <a:lstStyle/>
          <a:p>
            <a:pPr marL="0" indent="0">
              <a:lnSpc>
                <a:spcPts val="5150"/>
              </a:lnSpc>
              <a:buNone/>
            </a:pPr>
            <a:r>
              <a:rPr lang="en-US" sz="4100" dirty="0">
                <a:solidFill>
                  <a:srgbClr val="1F1E1E"/>
                </a:solidFill>
                <a:latin typeface="Red Hat Text" pitchFamily="34" charset="0"/>
                <a:ea typeface="Red Hat Text" pitchFamily="34" charset="-122"/>
                <a:cs typeface="Red Hat Text" pitchFamily="34" charset="-120"/>
              </a:rPr>
              <a:t>Model Evaluation Metrics and Performance Analysis</a:t>
            </a:r>
            <a:endParaRPr lang="en-US" sz="4100" dirty="0"/>
          </a:p>
        </p:txBody>
      </p:sp>
      <p:sp>
        <p:nvSpPr>
          <p:cNvPr id="4" name="Shape 1"/>
          <p:cNvSpPr/>
          <p:nvPr/>
        </p:nvSpPr>
        <p:spPr>
          <a:xfrm>
            <a:off x="781288" y="2261949"/>
            <a:ext cx="7581424" cy="5359956"/>
          </a:xfrm>
          <a:prstGeom prst="roundRect">
            <a:avLst>
              <a:gd name="adj" fmla="val 625"/>
            </a:avLst>
          </a:prstGeom>
          <a:noFill/>
          <a:ln w="7620">
            <a:solidFill>
              <a:srgbClr val="000000">
                <a:alpha val="8000"/>
              </a:srgbClr>
            </a:solidFill>
            <a:prstDash val="solid"/>
          </a:ln>
        </p:spPr>
      </p:sp>
      <p:sp>
        <p:nvSpPr>
          <p:cNvPr id="5" name="Shape 2"/>
          <p:cNvSpPr/>
          <p:nvPr/>
        </p:nvSpPr>
        <p:spPr>
          <a:xfrm>
            <a:off x="788908" y="2269569"/>
            <a:ext cx="7566184" cy="640318"/>
          </a:xfrm>
          <a:prstGeom prst="rect">
            <a:avLst/>
          </a:prstGeom>
          <a:solidFill>
            <a:srgbClr val="FFFFFF">
              <a:alpha val="4000"/>
            </a:srgbClr>
          </a:solidFill>
          <a:ln/>
        </p:spPr>
      </p:sp>
      <p:sp>
        <p:nvSpPr>
          <p:cNvPr id="6" name="Text 3"/>
          <p:cNvSpPr/>
          <p:nvPr/>
        </p:nvSpPr>
        <p:spPr>
          <a:xfrm>
            <a:off x="1012150" y="2411135"/>
            <a:ext cx="3332798" cy="357188"/>
          </a:xfrm>
          <a:prstGeom prst="rect">
            <a:avLst/>
          </a:prstGeom>
          <a:noFill/>
          <a:ln/>
        </p:spPr>
        <p:txBody>
          <a:bodyPr wrap="non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Metric</a:t>
            </a:r>
            <a:endParaRPr lang="en-US" sz="1750" dirty="0"/>
          </a:p>
        </p:txBody>
      </p:sp>
      <p:sp>
        <p:nvSpPr>
          <p:cNvPr id="7" name="Text 4"/>
          <p:cNvSpPr/>
          <p:nvPr/>
        </p:nvSpPr>
        <p:spPr>
          <a:xfrm>
            <a:off x="4799052" y="2411135"/>
            <a:ext cx="3332798" cy="357188"/>
          </a:xfrm>
          <a:prstGeom prst="rect">
            <a:avLst/>
          </a:prstGeom>
          <a:noFill/>
          <a:ln/>
        </p:spPr>
        <p:txBody>
          <a:bodyPr wrap="non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Description</a:t>
            </a:r>
            <a:endParaRPr lang="en-US" sz="1750" dirty="0"/>
          </a:p>
        </p:txBody>
      </p:sp>
      <p:sp>
        <p:nvSpPr>
          <p:cNvPr id="8" name="Shape 5"/>
          <p:cNvSpPr/>
          <p:nvPr/>
        </p:nvSpPr>
        <p:spPr>
          <a:xfrm>
            <a:off x="788908" y="2909888"/>
            <a:ext cx="7566184" cy="997506"/>
          </a:xfrm>
          <a:prstGeom prst="rect">
            <a:avLst/>
          </a:prstGeom>
          <a:solidFill>
            <a:srgbClr val="000000">
              <a:alpha val="4000"/>
            </a:srgbClr>
          </a:solidFill>
          <a:ln/>
        </p:spPr>
      </p:sp>
      <p:sp>
        <p:nvSpPr>
          <p:cNvPr id="9" name="Text 6"/>
          <p:cNvSpPr/>
          <p:nvPr/>
        </p:nvSpPr>
        <p:spPr>
          <a:xfrm>
            <a:off x="1012150" y="3051453"/>
            <a:ext cx="3332798" cy="357188"/>
          </a:xfrm>
          <a:prstGeom prst="rect">
            <a:avLst/>
          </a:prstGeom>
          <a:noFill/>
          <a:ln/>
        </p:spPr>
        <p:txBody>
          <a:bodyPr wrap="non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Accuracy</a:t>
            </a:r>
            <a:endParaRPr lang="en-US" sz="1750" dirty="0"/>
          </a:p>
        </p:txBody>
      </p:sp>
      <p:sp>
        <p:nvSpPr>
          <p:cNvPr id="10" name="Text 7"/>
          <p:cNvSpPr/>
          <p:nvPr/>
        </p:nvSpPr>
        <p:spPr>
          <a:xfrm>
            <a:off x="4799052" y="3051453"/>
            <a:ext cx="3332798" cy="714375"/>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Proportion of correctly classified instances.</a:t>
            </a:r>
            <a:endParaRPr lang="en-US" sz="1750" dirty="0"/>
          </a:p>
        </p:txBody>
      </p:sp>
      <p:sp>
        <p:nvSpPr>
          <p:cNvPr id="11" name="Shape 8"/>
          <p:cNvSpPr/>
          <p:nvPr/>
        </p:nvSpPr>
        <p:spPr>
          <a:xfrm>
            <a:off x="788908" y="3907393"/>
            <a:ext cx="7566184" cy="1354693"/>
          </a:xfrm>
          <a:prstGeom prst="rect">
            <a:avLst/>
          </a:prstGeom>
          <a:solidFill>
            <a:srgbClr val="FFFFFF">
              <a:alpha val="4000"/>
            </a:srgbClr>
          </a:solidFill>
          <a:ln/>
        </p:spPr>
      </p:sp>
      <p:sp>
        <p:nvSpPr>
          <p:cNvPr id="12" name="Text 9"/>
          <p:cNvSpPr/>
          <p:nvPr/>
        </p:nvSpPr>
        <p:spPr>
          <a:xfrm>
            <a:off x="1012150" y="4048958"/>
            <a:ext cx="3332798" cy="357188"/>
          </a:xfrm>
          <a:prstGeom prst="rect">
            <a:avLst/>
          </a:prstGeom>
          <a:noFill/>
          <a:ln/>
        </p:spPr>
        <p:txBody>
          <a:bodyPr wrap="non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Precision</a:t>
            </a:r>
            <a:endParaRPr lang="en-US" sz="1750" dirty="0"/>
          </a:p>
        </p:txBody>
      </p:sp>
      <p:sp>
        <p:nvSpPr>
          <p:cNvPr id="13" name="Text 10"/>
          <p:cNvSpPr/>
          <p:nvPr/>
        </p:nvSpPr>
        <p:spPr>
          <a:xfrm>
            <a:off x="4799052" y="4048958"/>
            <a:ext cx="3332798" cy="1071563"/>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Proportion of true positive predictions among all positive predictions.</a:t>
            </a:r>
            <a:endParaRPr lang="en-US" sz="1750" dirty="0"/>
          </a:p>
        </p:txBody>
      </p:sp>
      <p:sp>
        <p:nvSpPr>
          <p:cNvPr id="14" name="Shape 11"/>
          <p:cNvSpPr/>
          <p:nvPr/>
        </p:nvSpPr>
        <p:spPr>
          <a:xfrm>
            <a:off x="788908" y="5262086"/>
            <a:ext cx="7566184" cy="1354693"/>
          </a:xfrm>
          <a:prstGeom prst="rect">
            <a:avLst/>
          </a:prstGeom>
          <a:solidFill>
            <a:srgbClr val="000000">
              <a:alpha val="4000"/>
            </a:srgbClr>
          </a:solidFill>
          <a:ln/>
        </p:spPr>
      </p:sp>
      <p:sp>
        <p:nvSpPr>
          <p:cNvPr id="15" name="Text 12"/>
          <p:cNvSpPr/>
          <p:nvPr/>
        </p:nvSpPr>
        <p:spPr>
          <a:xfrm>
            <a:off x="1012150" y="5403652"/>
            <a:ext cx="3332798" cy="357188"/>
          </a:xfrm>
          <a:prstGeom prst="rect">
            <a:avLst/>
          </a:prstGeom>
          <a:noFill/>
          <a:ln/>
        </p:spPr>
        <p:txBody>
          <a:bodyPr wrap="non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Recall</a:t>
            </a:r>
            <a:endParaRPr lang="en-US" sz="1750" dirty="0"/>
          </a:p>
        </p:txBody>
      </p:sp>
      <p:sp>
        <p:nvSpPr>
          <p:cNvPr id="16" name="Text 13"/>
          <p:cNvSpPr/>
          <p:nvPr/>
        </p:nvSpPr>
        <p:spPr>
          <a:xfrm>
            <a:off x="4799052" y="5403652"/>
            <a:ext cx="3332798" cy="1071563"/>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Proportion of true positive predictions among all actual positive instances.</a:t>
            </a:r>
            <a:endParaRPr lang="en-US" sz="1750" dirty="0"/>
          </a:p>
        </p:txBody>
      </p:sp>
      <p:sp>
        <p:nvSpPr>
          <p:cNvPr id="17" name="Shape 14"/>
          <p:cNvSpPr/>
          <p:nvPr/>
        </p:nvSpPr>
        <p:spPr>
          <a:xfrm>
            <a:off x="788908" y="6616779"/>
            <a:ext cx="7566184" cy="997506"/>
          </a:xfrm>
          <a:prstGeom prst="rect">
            <a:avLst/>
          </a:prstGeom>
          <a:solidFill>
            <a:srgbClr val="FFFFFF">
              <a:alpha val="4000"/>
            </a:srgbClr>
          </a:solidFill>
          <a:ln/>
        </p:spPr>
      </p:sp>
      <p:sp>
        <p:nvSpPr>
          <p:cNvPr id="18" name="Text 15"/>
          <p:cNvSpPr/>
          <p:nvPr/>
        </p:nvSpPr>
        <p:spPr>
          <a:xfrm>
            <a:off x="1012150" y="6758345"/>
            <a:ext cx="3332798" cy="357188"/>
          </a:xfrm>
          <a:prstGeom prst="rect">
            <a:avLst/>
          </a:prstGeom>
          <a:noFill/>
          <a:ln/>
        </p:spPr>
        <p:txBody>
          <a:bodyPr wrap="non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F1-score</a:t>
            </a:r>
            <a:endParaRPr lang="en-US" sz="1750" dirty="0"/>
          </a:p>
        </p:txBody>
      </p:sp>
      <p:sp>
        <p:nvSpPr>
          <p:cNvPr id="19" name="Text 16"/>
          <p:cNvSpPr/>
          <p:nvPr/>
        </p:nvSpPr>
        <p:spPr>
          <a:xfrm>
            <a:off x="4799052" y="6758345"/>
            <a:ext cx="3332798" cy="714375"/>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Harmonic mean of precision and recall.</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9233" y="599718"/>
            <a:ext cx="7618333" cy="1282303"/>
          </a:xfrm>
          <a:prstGeom prst="rect">
            <a:avLst/>
          </a:prstGeom>
          <a:noFill/>
          <a:ln/>
        </p:spPr>
        <p:txBody>
          <a:bodyPr wrap="square" lIns="0" tIns="0" rIns="0" bIns="0" rtlCol="0" anchor="t"/>
          <a:lstStyle/>
          <a:p>
            <a:pPr marL="0" indent="0">
              <a:lnSpc>
                <a:spcPts val="5000"/>
              </a:lnSpc>
              <a:buNone/>
            </a:pPr>
            <a:r>
              <a:rPr lang="en-US" sz="4000" dirty="0">
                <a:solidFill>
                  <a:srgbClr val="1F1E1E"/>
                </a:solidFill>
                <a:latin typeface="Red Hat Text" pitchFamily="34" charset="0"/>
                <a:ea typeface="Red Hat Text" pitchFamily="34" charset="-122"/>
                <a:cs typeface="Red Hat Text" pitchFamily="34" charset="-120"/>
              </a:rPr>
              <a:t>Visualization of Model Performance</a:t>
            </a:r>
            <a:endParaRPr lang="en-US" sz="4000" dirty="0"/>
          </a:p>
        </p:txBody>
      </p:sp>
      <p:pic>
        <p:nvPicPr>
          <p:cNvPr id="4" name="Image 1" descr="preencoded.png"/>
          <p:cNvPicPr>
            <a:picLocks noChangeAspect="1"/>
          </p:cNvPicPr>
          <p:nvPr/>
        </p:nvPicPr>
        <p:blipFill>
          <a:blip r:embed="rId4"/>
          <a:stretch>
            <a:fillRect/>
          </a:stretch>
        </p:blipFill>
        <p:spPr>
          <a:xfrm>
            <a:off x="6249233" y="2208967"/>
            <a:ext cx="1089898" cy="1933218"/>
          </a:xfrm>
          <a:prstGeom prst="rect">
            <a:avLst/>
          </a:prstGeom>
        </p:spPr>
      </p:pic>
      <p:sp>
        <p:nvSpPr>
          <p:cNvPr id="5" name="Text 1"/>
          <p:cNvSpPr/>
          <p:nvPr/>
        </p:nvSpPr>
        <p:spPr>
          <a:xfrm>
            <a:off x="7666077" y="2426851"/>
            <a:ext cx="2564487" cy="320516"/>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Red Hat Text" pitchFamily="34" charset="0"/>
                <a:ea typeface="Red Hat Text" pitchFamily="34" charset="-122"/>
                <a:cs typeface="Red Hat Text" pitchFamily="34" charset="-120"/>
              </a:rPr>
              <a:t>Confusion Matrix</a:t>
            </a:r>
            <a:endParaRPr lang="en-US" sz="2000" dirty="0"/>
          </a:p>
        </p:txBody>
      </p:sp>
      <p:sp>
        <p:nvSpPr>
          <p:cNvPr id="6" name="Text 2"/>
          <p:cNvSpPr/>
          <p:nvPr/>
        </p:nvSpPr>
        <p:spPr>
          <a:xfrm>
            <a:off x="7666077" y="2878098"/>
            <a:ext cx="6201489" cy="1046202"/>
          </a:xfrm>
          <a:prstGeom prst="rect">
            <a:avLst/>
          </a:prstGeom>
          <a:noFill/>
          <a:ln/>
        </p:spPr>
        <p:txBody>
          <a:bodyPr wrap="square" lIns="0" tIns="0" rIns="0" bIns="0" rtlCol="0" anchor="t"/>
          <a:lstStyle/>
          <a:p>
            <a:pPr marL="0" indent="0" algn="l">
              <a:lnSpc>
                <a:spcPts val="2700"/>
              </a:lnSpc>
              <a:buNone/>
            </a:pPr>
            <a:r>
              <a:rPr lang="en-US" sz="1700" dirty="0">
                <a:solidFill>
                  <a:srgbClr val="3B3535"/>
                </a:solidFill>
                <a:latin typeface="Roboto" pitchFamily="34" charset="0"/>
                <a:ea typeface="Roboto" pitchFamily="34" charset="-122"/>
                <a:cs typeface="Roboto" pitchFamily="34" charset="-120"/>
              </a:rPr>
              <a:t>Visualize the model's predictions on the testing set, showing the number of correctly and incorrectly classified instances for each class.</a:t>
            </a:r>
            <a:endParaRPr lang="en-US" sz="1700" dirty="0"/>
          </a:p>
        </p:txBody>
      </p:sp>
      <p:pic>
        <p:nvPicPr>
          <p:cNvPr id="7" name="Image 2" descr="preencoded.png"/>
          <p:cNvPicPr>
            <a:picLocks noChangeAspect="1"/>
          </p:cNvPicPr>
          <p:nvPr/>
        </p:nvPicPr>
        <p:blipFill>
          <a:blip r:embed="rId5"/>
          <a:stretch>
            <a:fillRect/>
          </a:stretch>
        </p:blipFill>
        <p:spPr>
          <a:xfrm>
            <a:off x="6249233" y="4142184"/>
            <a:ext cx="1089898" cy="1743789"/>
          </a:xfrm>
          <a:prstGeom prst="rect">
            <a:avLst/>
          </a:prstGeom>
        </p:spPr>
      </p:pic>
      <p:sp>
        <p:nvSpPr>
          <p:cNvPr id="8" name="Text 3"/>
          <p:cNvSpPr/>
          <p:nvPr/>
        </p:nvSpPr>
        <p:spPr>
          <a:xfrm>
            <a:off x="7666077" y="4360069"/>
            <a:ext cx="2564487" cy="320516"/>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Red Hat Text" pitchFamily="34" charset="0"/>
                <a:ea typeface="Red Hat Text" pitchFamily="34" charset="-122"/>
                <a:cs typeface="Red Hat Text" pitchFamily="34" charset="-120"/>
              </a:rPr>
              <a:t>ROC Curve</a:t>
            </a:r>
            <a:endParaRPr lang="en-US" sz="2000" dirty="0"/>
          </a:p>
        </p:txBody>
      </p:sp>
      <p:sp>
        <p:nvSpPr>
          <p:cNvPr id="9" name="Text 4"/>
          <p:cNvSpPr/>
          <p:nvPr/>
        </p:nvSpPr>
        <p:spPr>
          <a:xfrm>
            <a:off x="7666077" y="4811316"/>
            <a:ext cx="6201489" cy="697468"/>
          </a:xfrm>
          <a:prstGeom prst="rect">
            <a:avLst/>
          </a:prstGeom>
          <a:noFill/>
          <a:ln/>
        </p:spPr>
        <p:txBody>
          <a:bodyPr wrap="square" lIns="0" tIns="0" rIns="0" bIns="0" rtlCol="0" anchor="t"/>
          <a:lstStyle/>
          <a:p>
            <a:pPr marL="0" indent="0" algn="l">
              <a:lnSpc>
                <a:spcPts val="2700"/>
              </a:lnSpc>
              <a:buNone/>
            </a:pPr>
            <a:r>
              <a:rPr lang="en-US" sz="1700" dirty="0">
                <a:solidFill>
                  <a:srgbClr val="3B3535"/>
                </a:solidFill>
                <a:latin typeface="Roboto" pitchFamily="34" charset="0"/>
                <a:ea typeface="Roboto" pitchFamily="34" charset="-122"/>
                <a:cs typeface="Roboto" pitchFamily="34" charset="-120"/>
              </a:rPr>
              <a:t>Plot the trade-off between true positive rate and false positive rate for different classification thresholds.</a:t>
            </a:r>
            <a:endParaRPr lang="en-US" sz="1700" dirty="0"/>
          </a:p>
        </p:txBody>
      </p:sp>
      <p:pic>
        <p:nvPicPr>
          <p:cNvPr id="10" name="Image 3" descr="preencoded.png"/>
          <p:cNvPicPr>
            <a:picLocks noChangeAspect="1"/>
          </p:cNvPicPr>
          <p:nvPr/>
        </p:nvPicPr>
        <p:blipFill>
          <a:blip r:embed="rId6"/>
          <a:stretch>
            <a:fillRect/>
          </a:stretch>
        </p:blipFill>
        <p:spPr>
          <a:xfrm>
            <a:off x="6249233" y="5885974"/>
            <a:ext cx="1089898" cy="1743789"/>
          </a:xfrm>
          <a:prstGeom prst="rect">
            <a:avLst/>
          </a:prstGeom>
        </p:spPr>
      </p:pic>
      <p:sp>
        <p:nvSpPr>
          <p:cNvPr id="11" name="Text 5"/>
          <p:cNvSpPr/>
          <p:nvPr/>
        </p:nvSpPr>
        <p:spPr>
          <a:xfrm>
            <a:off x="7666077" y="6103858"/>
            <a:ext cx="2585561" cy="320516"/>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Red Hat Text" pitchFamily="34" charset="0"/>
                <a:ea typeface="Red Hat Text" pitchFamily="34" charset="-122"/>
                <a:cs typeface="Red Hat Text" pitchFamily="34" charset="-120"/>
              </a:rPr>
              <a:t>Precision-Recall Curve</a:t>
            </a:r>
            <a:endParaRPr lang="en-US" sz="2000" dirty="0"/>
          </a:p>
        </p:txBody>
      </p:sp>
      <p:sp>
        <p:nvSpPr>
          <p:cNvPr id="12" name="Text 6"/>
          <p:cNvSpPr/>
          <p:nvPr/>
        </p:nvSpPr>
        <p:spPr>
          <a:xfrm>
            <a:off x="7666077" y="6555105"/>
            <a:ext cx="6201489" cy="697468"/>
          </a:xfrm>
          <a:prstGeom prst="rect">
            <a:avLst/>
          </a:prstGeom>
          <a:noFill/>
          <a:ln/>
        </p:spPr>
        <p:txBody>
          <a:bodyPr wrap="square" lIns="0" tIns="0" rIns="0" bIns="0" rtlCol="0" anchor="t"/>
          <a:lstStyle/>
          <a:p>
            <a:pPr marL="0" indent="0" algn="l">
              <a:lnSpc>
                <a:spcPts val="2700"/>
              </a:lnSpc>
              <a:buNone/>
            </a:pPr>
            <a:r>
              <a:rPr lang="en-US" sz="1700" dirty="0">
                <a:solidFill>
                  <a:srgbClr val="3B3535"/>
                </a:solidFill>
                <a:latin typeface="Roboto" pitchFamily="34" charset="0"/>
                <a:ea typeface="Roboto" pitchFamily="34" charset="-122"/>
                <a:cs typeface="Roboto" pitchFamily="34" charset="-120"/>
              </a:rPr>
              <a:t>Show the relationship between precision and recall for different classification thresholds.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2366" y="654248"/>
            <a:ext cx="8061960" cy="69211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2366" y="654248"/>
            <a:ext cx="8624768" cy="692110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2366" y="654248"/>
            <a:ext cx="8703112" cy="6921103"/>
          </a:xfrm>
          <a:prstGeom prst="rect">
            <a:avLst/>
          </a:prstGeom>
        </p:spPr>
      </p:pic>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7</TotalTime>
  <Words>662</Words>
  <Application>Microsoft Office PowerPoint</Application>
  <PresentationFormat>Custom</PresentationFormat>
  <Paragraphs>80</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Roboto</vt:lpstr>
      <vt:lpstr>Gill Sans MT</vt:lpstr>
      <vt:lpstr>Red Hat Text</vt:lpstr>
      <vt:lpstr>Arial</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Gopinath P</cp:lastModifiedBy>
  <cp:revision>2</cp:revision>
  <dcterms:created xsi:type="dcterms:W3CDTF">2024-09-24T07:19:49Z</dcterms:created>
  <dcterms:modified xsi:type="dcterms:W3CDTF">2024-09-24T07:28:52Z</dcterms:modified>
</cp:coreProperties>
</file>